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76" r:id="rId3"/>
    <p:sldId id="267" r:id="rId4"/>
    <p:sldId id="261" r:id="rId5"/>
    <p:sldId id="272" r:id="rId6"/>
    <p:sldId id="273" r:id="rId7"/>
    <p:sldId id="264" r:id="rId8"/>
    <p:sldId id="266" r:id="rId9"/>
    <p:sldId id="268" r:id="rId10"/>
    <p:sldId id="269" r:id="rId11"/>
    <p:sldId id="275" r:id="rId12"/>
    <p:sldId id="263" r:id="rId13"/>
    <p:sldId id="270" r:id="rId14"/>
    <p:sldId id="271" r:id="rId15"/>
    <p:sldId id="265" r:id="rId16"/>
    <p:sldId id="274" r:id="rId17"/>
    <p:sldId id="277"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869661-D27A-4012-A72F-13449F918025}" type="doc">
      <dgm:prSet loTypeId="urn:microsoft.com/office/officeart/2005/8/layout/pyramid2" loCatId="pyramid" qsTypeId="urn:microsoft.com/office/officeart/2005/8/quickstyle/simple1" qsCatId="simple" csTypeId="urn:microsoft.com/office/officeart/2005/8/colors/accent1_2" csCatId="accent1" phldr="1"/>
      <dgm:spPr/>
    </dgm:pt>
    <dgm:pt modelId="{74B12F96-F25C-492D-918B-D633B738E7AE}">
      <dgm:prSet phldrT="[Text]"/>
      <dgm:spPr/>
      <dgm:t>
        <a:bodyPr/>
        <a:lstStyle/>
        <a:p>
          <a:r>
            <a:rPr lang="sv-SE" dirty="0"/>
            <a:t>Kommundirektör</a:t>
          </a:r>
        </a:p>
      </dgm:t>
    </dgm:pt>
    <dgm:pt modelId="{C70DDABE-8260-4148-8C9B-576CF6BBDC60}" type="parTrans" cxnId="{C0D27340-9603-45EF-A053-E5E1E66E5987}">
      <dgm:prSet/>
      <dgm:spPr/>
      <dgm:t>
        <a:bodyPr/>
        <a:lstStyle/>
        <a:p>
          <a:endParaRPr lang="sv-SE"/>
        </a:p>
      </dgm:t>
    </dgm:pt>
    <dgm:pt modelId="{CD0F333A-06BB-49F3-9201-22C4ECD37481}" type="sibTrans" cxnId="{C0D27340-9603-45EF-A053-E5E1E66E5987}">
      <dgm:prSet/>
      <dgm:spPr/>
      <dgm:t>
        <a:bodyPr/>
        <a:lstStyle/>
        <a:p>
          <a:endParaRPr lang="sv-SE"/>
        </a:p>
      </dgm:t>
    </dgm:pt>
    <dgm:pt modelId="{8261329A-1CED-4FDF-9228-919B101A0CE2}">
      <dgm:prSet phldrT="[Text]"/>
      <dgm:spPr/>
      <dgm:t>
        <a:bodyPr/>
        <a:lstStyle/>
        <a:p>
          <a:r>
            <a:rPr lang="sv-SE" dirty="0"/>
            <a:t>Verksamhetschef</a:t>
          </a:r>
          <a:br>
            <a:rPr lang="sv-SE" dirty="0"/>
          </a:br>
          <a:r>
            <a:rPr lang="sv-SE" dirty="0"/>
            <a:t>(SBA-ansvarig)</a:t>
          </a:r>
        </a:p>
      </dgm:t>
    </dgm:pt>
    <dgm:pt modelId="{2A27794F-B84F-4795-9F96-D9C56CB448FD}" type="parTrans" cxnId="{F434346F-9E85-4138-85F8-6BDD9E6D8AB4}">
      <dgm:prSet/>
      <dgm:spPr/>
      <dgm:t>
        <a:bodyPr/>
        <a:lstStyle/>
        <a:p>
          <a:endParaRPr lang="sv-SE"/>
        </a:p>
      </dgm:t>
    </dgm:pt>
    <dgm:pt modelId="{4FBABBAB-B1B1-4136-AA7A-FA851940271B}" type="sibTrans" cxnId="{F434346F-9E85-4138-85F8-6BDD9E6D8AB4}">
      <dgm:prSet/>
      <dgm:spPr/>
      <dgm:t>
        <a:bodyPr/>
        <a:lstStyle/>
        <a:p>
          <a:endParaRPr lang="sv-SE"/>
        </a:p>
      </dgm:t>
    </dgm:pt>
    <dgm:pt modelId="{E8F90B85-53B4-47F9-97F5-D02C3E137FB6}">
      <dgm:prSet phldrT="[Text]"/>
      <dgm:spPr/>
      <dgm:t>
        <a:bodyPr/>
        <a:lstStyle/>
        <a:p>
          <a:r>
            <a:rPr lang="sv-SE" dirty="0"/>
            <a:t>Enhetschef</a:t>
          </a:r>
          <a:br>
            <a:rPr lang="sv-SE" dirty="0"/>
          </a:br>
          <a:r>
            <a:rPr lang="sv-SE" dirty="0"/>
            <a:t>(Brandskyddsansvarig)</a:t>
          </a:r>
        </a:p>
      </dgm:t>
    </dgm:pt>
    <dgm:pt modelId="{49E0B0A4-0627-471A-94DC-48444BD0036E}" type="parTrans" cxnId="{42E38C0B-D0B2-4D9D-968A-58E82972B93D}">
      <dgm:prSet/>
      <dgm:spPr/>
      <dgm:t>
        <a:bodyPr/>
        <a:lstStyle/>
        <a:p>
          <a:endParaRPr lang="sv-SE"/>
        </a:p>
      </dgm:t>
    </dgm:pt>
    <dgm:pt modelId="{2D6F4795-8474-46FD-A5A8-21991CC94057}" type="sibTrans" cxnId="{42E38C0B-D0B2-4D9D-968A-58E82972B93D}">
      <dgm:prSet/>
      <dgm:spPr/>
      <dgm:t>
        <a:bodyPr/>
        <a:lstStyle/>
        <a:p>
          <a:endParaRPr lang="sv-SE"/>
        </a:p>
      </dgm:t>
    </dgm:pt>
    <dgm:pt modelId="{7DF0B35D-8FFD-4439-9538-1C99196993CE}">
      <dgm:prSet/>
      <dgm:spPr/>
      <dgm:t>
        <a:bodyPr/>
        <a:lstStyle/>
        <a:p>
          <a:r>
            <a:rPr lang="sv-SE" dirty="0"/>
            <a:t>Brandskyddsombud</a:t>
          </a:r>
        </a:p>
      </dgm:t>
    </dgm:pt>
    <dgm:pt modelId="{D25481CF-5C92-47EA-9D79-A53591D7884B}" type="parTrans" cxnId="{5AF5AC06-B45B-4A68-ADEF-F606CD47A3AA}">
      <dgm:prSet/>
      <dgm:spPr/>
      <dgm:t>
        <a:bodyPr/>
        <a:lstStyle/>
        <a:p>
          <a:endParaRPr lang="sv-SE"/>
        </a:p>
      </dgm:t>
    </dgm:pt>
    <dgm:pt modelId="{0A6B4286-34DE-4AA0-8A6B-973570EF2DC6}" type="sibTrans" cxnId="{5AF5AC06-B45B-4A68-ADEF-F606CD47A3AA}">
      <dgm:prSet/>
      <dgm:spPr/>
      <dgm:t>
        <a:bodyPr/>
        <a:lstStyle/>
        <a:p>
          <a:endParaRPr lang="sv-SE"/>
        </a:p>
      </dgm:t>
    </dgm:pt>
    <dgm:pt modelId="{CF7E3BB6-BE98-4DAC-BC8C-F35F618D817B}">
      <dgm:prSet/>
      <dgm:spPr/>
      <dgm:t>
        <a:bodyPr/>
        <a:lstStyle/>
        <a:p>
          <a:r>
            <a:rPr lang="sv-SE" dirty="0" err="1"/>
            <a:t>Säkerhetsstrateg</a:t>
          </a:r>
          <a:endParaRPr lang="sv-SE" dirty="0"/>
        </a:p>
      </dgm:t>
    </dgm:pt>
    <dgm:pt modelId="{BA0C81D2-DBA9-4192-813F-7D7BEEF3F9B0}" type="parTrans" cxnId="{591740DB-A1C9-4F1E-92EA-9EF18C1E7C16}">
      <dgm:prSet/>
      <dgm:spPr/>
      <dgm:t>
        <a:bodyPr/>
        <a:lstStyle/>
        <a:p>
          <a:endParaRPr lang="sv-SE"/>
        </a:p>
      </dgm:t>
    </dgm:pt>
    <dgm:pt modelId="{F7F99A87-7332-495E-96B3-FB197BE71D84}" type="sibTrans" cxnId="{591740DB-A1C9-4F1E-92EA-9EF18C1E7C16}">
      <dgm:prSet/>
      <dgm:spPr/>
      <dgm:t>
        <a:bodyPr/>
        <a:lstStyle/>
        <a:p>
          <a:endParaRPr lang="sv-SE"/>
        </a:p>
      </dgm:t>
    </dgm:pt>
    <dgm:pt modelId="{E36F339B-168B-4AED-8968-824CE88BFE07}" type="pres">
      <dgm:prSet presAssocID="{33869661-D27A-4012-A72F-13449F918025}" presName="compositeShape" presStyleCnt="0">
        <dgm:presLayoutVars>
          <dgm:dir/>
          <dgm:resizeHandles/>
        </dgm:presLayoutVars>
      </dgm:prSet>
      <dgm:spPr/>
    </dgm:pt>
    <dgm:pt modelId="{B2FDA82F-5AD0-4644-926B-9E66505BC3C3}" type="pres">
      <dgm:prSet presAssocID="{33869661-D27A-4012-A72F-13449F918025}" presName="pyramid" presStyleLbl="node1" presStyleIdx="0" presStyleCnt="1" custLinFactNeighborX="320"/>
      <dgm:spPr/>
    </dgm:pt>
    <dgm:pt modelId="{0831044E-7132-4885-8A34-2BCC96D575C9}" type="pres">
      <dgm:prSet presAssocID="{33869661-D27A-4012-A72F-13449F918025}" presName="theList" presStyleCnt="0"/>
      <dgm:spPr/>
    </dgm:pt>
    <dgm:pt modelId="{1E7A52FB-ED90-4345-9A0F-ABF1D9D53E6C}" type="pres">
      <dgm:prSet presAssocID="{CF7E3BB6-BE98-4DAC-BC8C-F35F618D817B}" presName="aNode" presStyleLbl="fgAcc1" presStyleIdx="0" presStyleCnt="5" custScaleX="98035" custScaleY="105280" custLinFactY="165336" custLinFactNeighborX="62096" custLinFactNeighborY="200000">
        <dgm:presLayoutVars>
          <dgm:bulletEnabled val="1"/>
        </dgm:presLayoutVars>
      </dgm:prSet>
      <dgm:spPr/>
    </dgm:pt>
    <dgm:pt modelId="{BA083899-6DDD-4948-8C7F-53D21A06C6AB}" type="pres">
      <dgm:prSet presAssocID="{CF7E3BB6-BE98-4DAC-BC8C-F35F618D817B}" presName="aSpace" presStyleCnt="0"/>
      <dgm:spPr/>
    </dgm:pt>
    <dgm:pt modelId="{91DA8D32-EAE6-4547-BB70-1B1018ABDC6D}" type="pres">
      <dgm:prSet presAssocID="{74B12F96-F25C-492D-918B-D633B738E7AE}" presName="aNode" presStyleLbl="fgAcc1" presStyleIdx="1" presStyleCnt="5" custLinFactY="-20693" custLinFactNeighborX="-51277" custLinFactNeighborY="-100000">
        <dgm:presLayoutVars>
          <dgm:bulletEnabled val="1"/>
        </dgm:presLayoutVars>
      </dgm:prSet>
      <dgm:spPr/>
    </dgm:pt>
    <dgm:pt modelId="{BAF247CD-766C-410A-A1D7-B0DF853311F3}" type="pres">
      <dgm:prSet presAssocID="{74B12F96-F25C-492D-918B-D633B738E7AE}" presName="aSpace" presStyleCnt="0"/>
      <dgm:spPr/>
    </dgm:pt>
    <dgm:pt modelId="{9F0DC3D6-179D-482B-A6D9-5F800E00C540}" type="pres">
      <dgm:prSet presAssocID="{8261329A-1CED-4FDF-9228-919B101A0CE2}" presName="aNode" presStyleLbl="fgAcc1" presStyleIdx="2" presStyleCnt="5" custLinFactNeighborX="-49798">
        <dgm:presLayoutVars>
          <dgm:bulletEnabled val="1"/>
        </dgm:presLayoutVars>
      </dgm:prSet>
      <dgm:spPr/>
    </dgm:pt>
    <dgm:pt modelId="{F0161E55-3580-4DDD-8A88-C455B16C5180}" type="pres">
      <dgm:prSet presAssocID="{8261329A-1CED-4FDF-9228-919B101A0CE2}" presName="aSpace" presStyleCnt="0"/>
      <dgm:spPr/>
    </dgm:pt>
    <dgm:pt modelId="{7A730BA7-446E-4A76-82C2-C46F99415E2A}" type="pres">
      <dgm:prSet presAssocID="{E8F90B85-53B4-47F9-97F5-D02C3E137FB6}" presName="aNode" presStyleLbl="fgAcc1" presStyleIdx="3" presStyleCnt="5" custLinFactY="17085" custLinFactNeighborX="-49305" custLinFactNeighborY="100000">
        <dgm:presLayoutVars>
          <dgm:bulletEnabled val="1"/>
        </dgm:presLayoutVars>
      </dgm:prSet>
      <dgm:spPr/>
    </dgm:pt>
    <dgm:pt modelId="{1149B53F-C7CE-4CB0-B300-EC1BD69EC6D4}" type="pres">
      <dgm:prSet presAssocID="{E8F90B85-53B4-47F9-97F5-D02C3E137FB6}" presName="aSpace" presStyleCnt="0"/>
      <dgm:spPr/>
    </dgm:pt>
    <dgm:pt modelId="{9B824678-C0CA-43BE-8251-08E26E072766}" type="pres">
      <dgm:prSet presAssocID="{7DF0B35D-8FFD-4439-9538-1C99196993CE}" presName="aNode" presStyleLbl="fgAcc1" presStyleIdx="4" presStyleCnt="5" custLinFactY="48947" custLinFactNeighborX="-48811" custLinFactNeighborY="100000">
        <dgm:presLayoutVars>
          <dgm:bulletEnabled val="1"/>
        </dgm:presLayoutVars>
      </dgm:prSet>
      <dgm:spPr/>
    </dgm:pt>
    <dgm:pt modelId="{997F17EF-348F-4A43-8346-41E3C028B2E9}" type="pres">
      <dgm:prSet presAssocID="{7DF0B35D-8FFD-4439-9538-1C99196993CE}" presName="aSpace" presStyleCnt="0"/>
      <dgm:spPr/>
    </dgm:pt>
  </dgm:ptLst>
  <dgm:cxnLst>
    <dgm:cxn modelId="{18E49403-2373-4970-91A2-A6206DB4D960}" type="presOf" srcId="{33869661-D27A-4012-A72F-13449F918025}" destId="{E36F339B-168B-4AED-8968-824CE88BFE07}" srcOrd="0" destOrd="0" presId="urn:microsoft.com/office/officeart/2005/8/layout/pyramid2"/>
    <dgm:cxn modelId="{5AF5AC06-B45B-4A68-ADEF-F606CD47A3AA}" srcId="{33869661-D27A-4012-A72F-13449F918025}" destId="{7DF0B35D-8FFD-4439-9538-1C99196993CE}" srcOrd="4" destOrd="0" parTransId="{D25481CF-5C92-47EA-9D79-A53591D7884B}" sibTransId="{0A6B4286-34DE-4AA0-8A6B-973570EF2DC6}"/>
    <dgm:cxn modelId="{42E38C0B-D0B2-4D9D-968A-58E82972B93D}" srcId="{33869661-D27A-4012-A72F-13449F918025}" destId="{E8F90B85-53B4-47F9-97F5-D02C3E137FB6}" srcOrd="3" destOrd="0" parTransId="{49E0B0A4-0627-471A-94DC-48444BD0036E}" sibTransId="{2D6F4795-8474-46FD-A5A8-21991CC94057}"/>
    <dgm:cxn modelId="{C0D27340-9603-45EF-A053-E5E1E66E5987}" srcId="{33869661-D27A-4012-A72F-13449F918025}" destId="{74B12F96-F25C-492D-918B-D633B738E7AE}" srcOrd="1" destOrd="0" parTransId="{C70DDABE-8260-4148-8C9B-576CF6BBDC60}" sibTransId="{CD0F333A-06BB-49F3-9201-22C4ECD37481}"/>
    <dgm:cxn modelId="{F434346F-9E85-4138-85F8-6BDD9E6D8AB4}" srcId="{33869661-D27A-4012-A72F-13449F918025}" destId="{8261329A-1CED-4FDF-9228-919B101A0CE2}" srcOrd="2" destOrd="0" parTransId="{2A27794F-B84F-4795-9F96-D9C56CB448FD}" sibTransId="{4FBABBAB-B1B1-4136-AA7A-FA851940271B}"/>
    <dgm:cxn modelId="{B11F2677-9468-49C1-9E21-7C187486F204}" type="presOf" srcId="{7DF0B35D-8FFD-4439-9538-1C99196993CE}" destId="{9B824678-C0CA-43BE-8251-08E26E072766}" srcOrd="0" destOrd="0" presId="urn:microsoft.com/office/officeart/2005/8/layout/pyramid2"/>
    <dgm:cxn modelId="{B19DAC57-7E30-4582-9BEB-4BC6CE9C443D}" type="presOf" srcId="{74B12F96-F25C-492D-918B-D633B738E7AE}" destId="{91DA8D32-EAE6-4547-BB70-1B1018ABDC6D}" srcOrd="0" destOrd="0" presId="urn:microsoft.com/office/officeart/2005/8/layout/pyramid2"/>
    <dgm:cxn modelId="{AC3A73C2-8121-46BD-BB98-9C5AEE517ABD}" type="presOf" srcId="{CF7E3BB6-BE98-4DAC-BC8C-F35F618D817B}" destId="{1E7A52FB-ED90-4345-9A0F-ABF1D9D53E6C}" srcOrd="0" destOrd="0" presId="urn:microsoft.com/office/officeart/2005/8/layout/pyramid2"/>
    <dgm:cxn modelId="{129C16D7-83A9-4CED-8DBD-19AF349D1897}" type="presOf" srcId="{8261329A-1CED-4FDF-9228-919B101A0CE2}" destId="{9F0DC3D6-179D-482B-A6D9-5F800E00C540}" srcOrd="0" destOrd="0" presId="urn:microsoft.com/office/officeart/2005/8/layout/pyramid2"/>
    <dgm:cxn modelId="{591740DB-A1C9-4F1E-92EA-9EF18C1E7C16}" srcId="{33869661-D27A-4012-A72F-13449F918025}" destId="{CF7E3BB6-BE98-4DAC-BC8C-F35F618D817B}" srcOrd="0" destOrd="0" parTransId="{BA0C81D2-DBA9-4192-813F-7D7BEEF3F9B0}" sibTransId="{F7F99A87-7332-495E-96B3-FB197BE71D84}"/>
    <dgm:cxn modelId="{DC8204E5-B15E-4498-913F-25E12DB30909}" type="presOf" srcId="{E8F90B85-53B4-47F9-97F5-D02C3E137FB6}" destId="{7A730BA7-446E-4A76-82C2-C46F99415E2A}" srcOrd="0" destOrd="0" presId="urn:microsoft.com/office/officeart/2005/8/layout/pyramid2"/>
    <dgm:cxn modelId="{6A9386F0-B8E5-41D6-951C-FD1E95685FE0}" type="presParOf" srcId="{E36F339B-168B-4AED-8968-824CE88BFE07}" destId="{B2FDA82F-5AD0-4644-926B-9E66505BC3C3}" srcOrd="0" destOrd="0" presId="urn:microsoft.com/office/officeart/2005/8/layout/pyramid2"/>
    <dgm:cxn modelId="{83B7EC2B-DFD6-4288-AB43-6B6B556E1118}" type="presParOf" srcId="{E36F339B-168B-4AED-8968-824CE88BFE07}" destId="{0831044E-7132-4885-8A34-2BCC96D575C9}" srcOrd="1" destOrd="0" presId="urn:microsoft.com/office/officeart/2005/8/layout/pyramid2"/>
    <dgm:cxn modelId="{99EF69ED-22B4-4DDA-9EF7-57B60AD8A38E}" type="presParOf" srcId="{0831044E-7132-4885-8A34-2BCC96D575C9}" destId="{1E7A52FB-ED90-4345-9A0F-ABF1D9D53E6C}" srcOrd="0" destOrd="0" presId="urn:microsoft.com/office/officeart/2005/8/layout/pyramid2"/>
    <dgm:cxn modelId="{17803047-7D05-443A-AE74-0A8AC93FCDAE}" type="presParOf" srcId="{0831044E-7132-4885-8A34-2BCC96D575C9}" destId="{BA083899-6DDD-4948-8C7F-53D21A06C6AB}" srcOrd="1" destOrd="0" presId="urn:microsoft.com/office/officeart/2005/8/layout/pyramid2"/>
    <dgm:cxn modelId="{D8735DDB-6457-4E28-AF80-574236F8A592}" type="presParOf" srcId="{0831044E-7132-4885-8A34-2BCC96D575C9}" destId="{91DA8D32-EAE6-4547-BB70-1B1018ABDC6D}" srcOrd="2" destOrd="0" presId="urn:microsoft.com/office/officeart/2005/8/layout/pyramid2"/>
    <dgm:cxn modelId="{C6E27C3B-3ED8-43F9-B0F4-AFBAD761EDE1}" type="presParOf" srcId="{0831044E-7132-4885-8A34-2BCC96D575C9}" destId="{BAF247CD-766C-410A-A1D7-B0DF853311F3}" srcOrd="3" destOrd="0" presId="urn:microsoft.com/office/officeart/2005/8/layout/pyramid2"/>
    <dgm:cxn modelId="{25EB3B85-39D4-42B1-9258-045BE0030D85}" type="presParOf" srcId="{0831044E-7132-4885-8A34-2BCC96D575C9}" destId="{9F0DC3D6-179D-482B-A6D9-5F800E00C540}" srcOrd="4" destOrd="0" presId="urn:microsoft.com/office/officeart/2005/8/layout/pyramid2"/>
    <dgm:cxn modelId="{1E213136-AC1C-4079-BEB1-2E5927D9DEEE}" type="presParOf" srcId="{0831044E-7132-4885-8A34-2BCC96D575C9}" destId="{F0161E55-3580-4DDD-8A88-C455B16C5180}" srcOrd="5" destOrd="0" presId="urn:microsoft.com/office/officeart/2005/8/layout/pyramid2"/>
    <dgm:cxn modelId="{D4672666-2F04-4DDD-9678-47E227B644FA}" type="presParOf" srcId="{0831044E-7132-4885-8A34-2BCC96D575C9}" destId="{7A730BA7-446E-4A76-82C2-C46F99415E2A}" srcOrd="6" destOrd="0" presId="urn:microsoft.com/office/officeart/2005/8/layout/pyramid2"/>
    <dgm:cxn modelId="{0C617A7F-C28E-4168-9002-A8418EDC3FB4}" type="presParOf" srcId="{0831044E-7132-4885-8A34-2BCC96D575C9}" destId="{1149B53F-C7CE-4CB0-B300-EC1BD69EC6D4}" srcOrd="7" destOrd="0" presId="urn:microsoft.com/office/officeart/2005/8/layout/pyramid2"/>
    <dgm:cxn modelId="{8214AB81-99D5-4E93-B604-3CC11A33FDB0}" type="presParOf" srcId="{0831044E-7132-4885-8A34-2BCC96D575C9}" destId="{9B824678-C0CA-43BE-8251-08E26E072766}" srcOrd="8" destOrd="0" presId="urn:microsoft.com/office/officeart/2005/8/layout/pyramid2"/>
    <dgm:cxn modelId="{01CF79E8-5306-4598-B815-CFCA6BB15B6B}" type="presParOf" srcId="{0831044E-7132-4885-8A34-2BCC96D575C9}" destId="{997F17EF-348F-4A43-8346-41E3C028B2E9}"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45D3B-5BD3-46E4-A244-43B00623DDA0}"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DFC6763E-0705-4BAA-A36D-DC2F065EF2A2}">
      <dgm:prSet/>
      <dgm:spPr>
        <a:solidFill>
          <a:srgbClr val="92D050"/>
        </a:solidFill>
      </dgm:spPr>
      <dgm:t>
        <a:bodyPr/>
        <a:lstStyle/>
        <a:p>
          <a:r>
            <a:rPr lang="en-US" dirty="0"/>
            <a:t>Brand ska inte uppstå i kommunal verksamhet. Om brand ändå uppstår ska ingen omkomma eller skadas av branden och de ekonomiska skadorna ska begränsas.</a:t>
          </a:r>
        </a:p>
      </dgm:t>
    </dgm:pt>
    <dgm:pt modelId="{93F63827-B45E-4AB1-B59A-40FCBA56097E}" type="parTrans" cxnId="{FB12F0C7-CF42-4833-AA7F-28B8D1A7BC4C}">
      <dgm:prSet/>
      <dgm:spPr/>
      <dgm:t>
        <a:bodyPr/>
        <a:lstStyle/>
        <a:p>
          <a:endParaRPr lang="en-US"/>
        </a:p>
      </dgm:t>
    </dgm:pt>
    <dgm:pt modelId="{A92923AE-DD27-4CA8-969B-8BD8926644C6}" type="sibTrans" cxnId="{FB12F0C7-CF42-4833-AA7F-28B8D1A7BC4C}">
      <dgm:prSet/>
      <dgm:spPr/>
      <dgm:t>
        <a:bodyPr/>
        <a:lstStyle/>
        <a:p>
          <a:endParaRPr lang="en-US"/>
        </a:p>
      </dgm:t>
    </dgm:pt>
    <dgm:pt modelId="{15C1EBF4-90DC-461C-A2AB-DEE5CEF24EA1}">
      <dgm:prSet/>
      <dgm:spPr>
        <a:solidFill>
          <a:srgbClr val="FFC000"/>
        </a:solidFill>
      </dgm:spPr>
      <dgm:t>
        <a:bodyPr/>
        <a:lstStyle/>
        <a:p>
          <a:r>
            <a:rPr lang="en-US" dirty="0"/>
            <a:t>Alla anställda ska ha förståelse och känna ansvar för brandskyddet i verksamheten. Medarbetare ska vara så insatta i brandskyddet att brister upptäcks och åtgärdas i det dagliga arbetet.</a:t>
          </a:r>
        </a:p>
      </dgm:t>
    </dgm:pt>
    <dgm:pt modelId="{850070D9-5FD5-4DD1-B977-01AE311D25F3}" type="parTrans" cxnId="{8C174180-38DF-466A-B7B5-DB96F1ACA8A5}">
      <dgm:prSet/>
      <dgm:spPr/>
      <dgm:t>
        <a:bodyPr/>
        <a:lstStyle/>
        <a:p>
          <a:endParaRPr lang="en-US"/>
        </a:p>
      </dgm:t>
    </dgm:pt>
    <dgm:pt modelId="{9AED3D38-6504-4F99-B25D-6C7848D035C3}" type="sibTrans" cxnId="{8C174180-38DF-466A-B7B5-DB96F1ACA8A5}">
      <dgm:prSet/>
      <dgm:spPr/>
      <dgm:t>
        <a:bodyPr/>
        <a:lstStyle/>
        <a:p>
          <a:endParaRPr lang="en-US"/>
        </a:p>
      </dgm:t>
    </dgm:pt>
    <dgm:pt modelId="{29D38E77-6D6E-4D3B-83E5-F53F79541380}">
      <dgm:prSet/>
      <dgm:spPr>
        <a:solidFill>
          <a:srgbClr val="00B050"/>
        </a:solidFill>
      </dgm:spPr>
      <dgm:t>
        <a:bodyPr/>
        <a:lstStyle/>
        <a:p>
          <a:r>
            <a:rPr lang="en-US" dirty="0"/>
            <a:t>Kommunen ska skydda och förvalta kommunens fasta egendom med brandsäkerhet i beaktning.</a:t>
          </a:r>
        </a:p>
      </dgm:t>
    </dgm:pt>
    <dgm:pt modelId="{A67D8135-0944-4C2D-9E3B-AE71748AFE66}" type="parTrans" cxnId="{EE44CD6E-D889-4282-BCF4-DDAE4786C6A8}">
      <dgm:prSet/>
      <dgm:spPr/>
      <dgm:t>
        <a:bodyPr/>
        <a:lstStyle/>
        <a:p>
          <a:endParaRPr lang="en-US"/>
        </a:p>
      </dgm:t>
    </dgm:pt>
    <dgm:pt modelId="{F8BF5260-CBE5-4D11-B410-179F123395FE}" type="sibTrans" cxnId="{EE44CD6E-D889-4282-BCF4-DDAE4786C6A8}">
      <dgm:prSet/>
      <dgm:spPr/>
      <dgm:t>
        <a:bodyPr/>
        <a:lstStyle/>
        <a:p>
          <a:endParaRPr lang="en-US"/>
        </a:p>
      </dgm:t>
    </dgm:pt>
    <dgm:pt modelId="{B773126F-48B1-48B6-8B80-863D8AACF794}" type="pres">
      <dgm:prSet presAssocID="{0FF45D3B-5BD3-46E4-A244-43B00623DDA0}" presName="Name0" presStyleCnt="0">
        <dgm:presLayoutVars>
          <dgm:dir/>
          <dgm:animLvl val="lvl"/>
          <dgm:resizeHandles val="exact"/>
        </dgm:presLayoutVars>
      </dgm:prSet>
      <dgm:spPr/>
    </dgm:pt>
    <dgm:pt modelId="{00BAAC2C-B491-44FD-B906-78CA9F1E1388}" type="pres">
      <dgm:prSet presAssocID="{29D38E77-6D6E-4D3B-83E5-F53F79541380}" presName="boxAndChildren" presStyleCnt="0"/>
      <dgm:spPr/>
    </dgm:pt>
    <dgm:pt modelId="{54924084-7626-4FEC-969A-A717BE3522F9}" type="pres">
      <dgm:prSet presAssocID="{29D38E77-6D6E-4D3B-83E5-F53F79541380}" presName="parentTextBox" presStyleLbl="node1" presStyleIdx="0" presStyleCnt="3"/>
      <dgm:spPr/>
    </dgm:pt>
    <dgm:pt modelId="{0C628FDC-99D0-4AB9-BE04-AD1B6593B44C}" type="pres">
      <dgm:prSet presAssocID="{9AED3D38-6504-4F99-B25D-6C7848D035C3}" presName="sp" presStyleCnt="0"/>
      <dgm:spPr/>
    </dgm:pt>
    <dgm:pt modelId="{71A15795-A8E1-4CEC-89E1-E920C5A85CD0}" type="pres">
      <dgm:prSet presAssocID="{15C1EBF4-90DC-461C-A2AB-DEE5CEF24EA1}" presName="arrowAndChildren" presStyleCnt="0"/>
      <dgm:spPr/>
    </dgm:pt>
    <dgm:pt modelId="{05EF9C65-6203-4DE1-A31A-F024D80BAFAC}" type="pres">
      <dgm:prSet presAssocID="{15C1EBF4-90DC-461C-A2AB-DEE5CEF24EA1}" presName="parentTextArrow" presStyleLbl="node1" presStyleIdx="1" presStyleCnt="3"/>
      <dgm:spPr/>
    </dgm:pt>
    <dgm:pt modelId="{7736AC9D-2A43-4C81-8A08-B0E8EBD79363}" type="pres">
      <dgm:prSet presAssocID="{A92923AE-DD27-4CA8-969B-8BD8926644C6}" presName="sp" presStyleCnt="0"/>
      <dgm:spPr/>
    </dgm:pt>
    <dgm:pt modelId="{B02D779E-E99C-4C69-8881-CB6297EC3504}" type="pres">
      <dgm:prSet presAssocID="{DFC6763E-0705-4BAA-A36D-DC2F065EF2A2}" presName="arrowAndChildren" presStyleCnt="0"/>
      <dgm:spPr/>
    </dgm:pt>
    <dgm:pt modelId="{68F3C56F-C85A-4E9B-9F80-CC5AE461285D}" type="pres">
      <dgm:prSet presAssocID="{DFC6763E-0705-4BAA-A36D-DC2F065EF2A2}" presName="parentTextArrow" presStyleLbl="node1" presStyleIdx="2" presStyleCnt="3"/>
      <dgm:spPr/>
    </dgm:pt>
  </dgm:ptLst>
  <dgm:cxnLst>
    <dgm:cxn modelId="{32E88F2E-C20F-4639-B056-73C6C3413CC3}" type="presOf" srcId="{29D38E77-6D6E-4D3B-83E5-F53F79541380}" destId="{54924084-7626-4FEC-969A-A717BE3522F9}" srcOrd="0" destOrd="0" presId="urn:microsoft.com/office/officeart/2005/8/layout/process4"/>
    <dgm:cxn modelId="{89E7F636-A3B6-4A88-80CA-08C73A374603}" type="presOf" srcId="{DFC6763E-0705-4BAA-A36D-DC2F065EF2A2}" destId="{68F3C56F-C85A-4E9B-9F80-CC5AE461285D}" srcOrd="0" destOrd="0" presId="urn:microsoft.com/office/officeart/2005/8/layout/process4"/>
    <dgm:cxn modelId="{EE44CD6E-D889-4282-BCF4-DDAE4786C6A8}" srcId="{0FF45D3B-5BD3-46E4-A244-43B00623DDA0}" destId="{29D38E77-6D6E-4D3B-83E5-F53F79541380}" srcOrd="2" destOrd="0" parTransId="{A67D8135-0944-4C2D-9E3B-AE71748AFE66}" sibTransId="{F8BF5260-CBE5-4D11-B410-179F123395FE}"/>
    <dgm:cxn modelId="{8C174180-38DF-466A-B7B5-DB96F1ACA8A5}" srcId="{0FF45D3B-5BD3-46E4-A244-43B00623DDA0}" destId="{15C1EBF4-90DC-461C-A2AB-DEE5CEF24EA1}" srcOrd="1" destOrd="0" parTransId="{850070D9-5FD5-4DD1-B977-01AE311D25F3}" sibTransId="{9AED3D38-6504-4F99-B25D-6C7848D035C3}"/>
    <dgm:cxn modelId="{34163390-C519-4297-8AC7-3C360FFD6CC6}" type="presOf" srcId="{15C1EBF4-90DC-461C-A2AB-DEE5CEF24EA1}" destId="{05EF9C65-6203-4DE1-A31A-F024D80BAFAC}" srcOrd="0" destOrd="0" presId="urn:microsoft.com/office/officeart/2005/8/layout/process4"/>
    <dgm:cxn modelId="{FB12F0C7-CF42-4833-AA7F-28B8D1A7BC4C}" srcId="{0FF45D3B-5BD3-46E4-A244-43B00623DDA0}" destId="{DFC6763E-0705-4BAA-A36D-DC2F065EF2A2}" srcOrd="0" destOrd="0" parTransId="{93F63827-B45E-4AB1-B59A-40FCBA56097E}" sibTransId="{A92923AE-DD27-4CA8-969B-8BD8926644C6}"/>
    <dgm:cxn modelId="{6F2E76E6-12BD-4DE4-9CB4-A703E27D7493}" type="presOf" srcId="{0FF45D3B-5BD3-46E4-A244-43B00623DDA0}" destId="{B773126F-48B1-48B6-8B80-863D8AACF794}" srcOrd="0" destOrd="0" presId="urn:microsoft.com/office/officeart/2005/8/layout/process4"/>
    <dgm:cxn modelId="{43020D4D-0BAD-4E7B-99C5-2E5F03F4CE00}" type="presParOf" srcId="{B773126F-48B1-48B6-8B80-863D8AACF794}" destId="{00BAAC2C-B491-44FD-B906-78CA9F1E1388}" srcOrd="0" destOrd="0" presId="urn:microsoft.com/office/officeart/2005/8/layout/process4"/>
    <dgm:cxn modelId="{5E29688C-ED30-48CE-949C-B1016E20EF48}" type="presParOf" srcId="{00BAAC2C-B491-44FD-B906-78CA9F1E1388}" destId="{54924084-7626-4FEC-969A-A717BE3522F9}" srcOrd="0" destOrd="0" presId="urn:microsoft.com/office/officeart/2005/8/layout/process4"/>
    <dgm:cxn modelId="{C797726C-0186-44DB-9040-6B86DD1FC1EB}" type="presParOf" srcId="{B773126F-48B1-48B6-8B80-863D8AACF794}" destId="{0C628FDC-99D0-4AB9-BE04-AD1B6593B44C}" srcOrd="1" destOrd="0" presId="urn:microsoft.com/office/officeart/2005/8/layout/process4"/>
    <dgm:cxn modelId="{5E731C28-61FF-4860-9CFC-57828DCD8BF8}" type="presParOf" srcId="{B773126F-48B1-48B6-8B80-863D8AACF794}" destId="{71A15795-A8E1-4CEC-89E1-E920C5A85CD0}" srcOrd="2" destOrd="0" presId="urn:microsoft.com/office/officeart/2005/8/layout/process4"/>
    <dgm:cxn modelId="{DB5B4D76-8B57-4538-A44E-046FA782240D}" type="presParOf" srcId="{71A15795-A8E1-4CEC-89E1-E920C5A85CD0}" destId="{05EF9C65-6203-4DE1-A31A-F024D80BAFAC}" srcOrd="0" destOrd="0" presId="urn:microsoft.com/office/officeart/2005/8/layout/process4"/>
    <dgm:cxn modelId="{6258BC63-C8A3-4037-9830-05F22F4A543C}" type="presParOf" srcId="{B773126F-48B1-48B6-8B80-863D8AACF794}" destId="{7736AC9D-2A43-4C81-8A08-B0E8EBD79363}" srcOrd="3" destOrd="0" presId="urn:microsoft.com/office/officeart/2005/8/layout/process4"/>
    <dgm:cxn modelId="{C0263F02-1653-46B0-8340-2BD7AC1B3F8C}" type="presParOf" srcId="{B773126F-48B1-48B6-8B80-863D8AACF794}" destId="{B02D779E-E99C-4C69-8881-CB6297EC3504}" srcOrd="4" destOrd="0" presId="urn:microsoft.com/office/officeart/2005/8/layout/process4"/>
    <dgm:cxn modelId="{63370AD2-8365-4D60-A982-9F7A9F111F88}" type="presParOf" srcId="{B02D779E-E99C-4C69-8881-CB6297EC3504}" destId="{68F3C56F-C85A-4E9B-9F80-CC5AE461285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DA82F-5AD0-4644-926B-9E66505BC3C3}">
      <dsp:nvSpPr>
        <dsp:cNvPr id="0" name=""/>
        <dsp:cNvSpPr/>
      </dsp:nvSpPr>
      <dsp:spPr>
        <a:xfrm>
          <a:off x="1870827" y="0"/>
          <a:ext cx="4258556" cy="425855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7A52FB-ED90-4345-9A0F-ABF1D9D53E6C}">
      <dsp:nvSpPr>
        <dsp:cNvPr id="0" name=""/>
        <dsp:cNvSpPr/>
      </dsp:nvSpPr>
      <dsp:spPr>
        <a:xfrm>
          <a:off x="5732529" y="1568242"/>
          <a:ext cx="2713668" cy="63135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err="1"/>
            <a:t>Säkerhetsstrateg</a:t>
          </a:r>
          <a:endParaRPr lang="sv-SE" sz="1500" kern="1200" dirty="0"/>
        </a:p>
      </dsp:txBody>
      <dsp:txXfrm>
        <a:off x="5763349" y="1599062"/>
        <a:ext cx="2652028" cy="569714"/>
      </dsp:txXfrm>
    </dsp:sp>
    <dsp:sp modelId="{91DA8D32-EAE6-4547-BB70-1B1018ABDC6D}">
      <dsp:nvSpPr>
        <dsp:cNvPr id="0" name=""/>
        <dsp:cNvSpPr/>
      </dsp:nvSpPr>
      <dsp:spPr>
        <a:xfrm>
          <a:off x="2567098" y="934075"/>
          <a:ext cx="2768061" cy="59969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Kommundirektör</a:t>
          </a:r>
        </a:p>
      </dsp:txBody>
      <dsp:txXfrm>
        <a:off x="2596373" y="963350"/>
        <a:ext cx="2709511" cy="541141"/>
      </dsp:txXfrm>
    </dsp:sp>
    <dsp:sp modelId="{9F0DC3D6-179D-482B-A6D9-5F800E00C540}">
      <dsp:nvSpPr>
        <dsp:cNvPr id="0" name=""/>
        <dsp:cNvSpPr/>
      </dsp:nvSpPr>
      <dsp:spPr>
        <a:xfrm>
          <a:off x="2608038" y="1807783"/>
          <a:ext cx="2768061" cy="59969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Verksamhetschef</a:t>
          </a:r>
          <a:br>
            <a:rPr lang="sv-SE" sz="1500" kern="1200" dirty="0"/>
          </a:br>
          <a:r>
            <a:rPr lang="sv-SE" sz="1500" kern="1200" dirty="0"/>
            <a:t>(SBA-ansvarig)</a:t>
          </a:r>
        </a:p>
      </dsp:txBody>
      <dsp:txXfrm>
        <a:off x="2637313" y="1837058"/>
        <a:ext cx="2709511" cy="541141"/>
      </dsp:txXfrm>
    </dsp:sp>
    <dsp:sp modelId="{7A730BA7-446E-4A76-82C2-C46F99415E2A}">
      <dsp:nvSpPr>
        <dsp:cNvPr id="0" name=""/>
        <dsp:cNvSpPr/>
      </dsp:nvSpPr>
      <dsp:spPr>
        <a:xfrm>
          <a:off x="2621685" y="2659854"/>
          <a:ext cx="2768061" cy="59969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Enhetschef</a:t>
          </a:r>
          <a:br>
            <a:rPr lang="sv-SE" sz="1500" kern="1200" dirty="0"/>
          </a:br>
          <a:r>
            <a:rPr lang="sv-SE" sz="1500" kern="1200" dirty="0"/>
            <a:t>(Brandskyddsansvarig)</a:t>
          </a:r>
        </a:p>
      </dsp:txBody>
      <dsp:txXfrm>
        <a:off x="2650960" y="2689129"/>
        <a:ext cx="2709511" cy="541141"/>
      </dsp:txXfrm>
    </dsp:sp>
    <dsp:sp modelId="{9B824678-C0CA-43BE-8251-08E26E072766}">
      <dsp:nvSpPr>
        <dsp:cNvPr id="0" name=""/>
        <dsp:cNvSpPr/>
      </dsp:nvSpPr>
      <dsp:spPr>
        <a:xfrm>
          <a:off x="2635359" y="3525580"/>
          <a:ext cx="2768061" cy="59969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Brandskyddsombud</a:t>
          </a:r>
        </a:p>
      </dsp:txBody>
      <dsp:txXfrm>
        <a:off x="2664634" y="3554855"/>
        <a:ext cx="2709511" cy="541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24084-7626-4FEC-969A-A717BE3522F9}">
      <dsp:nvSpPr>
        <dsp:cNvPr id="0" name=""/>
        <dsp:cNvSpPr/>
      </dsp:nvSpPr>
      <dsp:spPr>
        <a:xfrm>
          <a:off x="0" y="3019209"/>
          <a:ext cx="7172325" cy="990972"/>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Kommunen ska skydda och förvalta kommunens fasta egendom med brandsäkerhet i beaktning.</a:t>
          </a:r>
        </a:p>
      </dsp:txBody>
      <dsp:txXfrm>
        <a:off x="0" y="3019209"/>
        <a:ext cx="7172325" cy="990972"/>
      </dsp:txXfrm>
    </dsp:sp>
    <dsp:sp modelId="{05EF9C65-6203-4DE1-A31A-F024D80BAFAC}">
      <dsp:nvSpPr>
        <dsp:cNvPr id="0" name=""/>
        <dsp:cNvSpPr/>
      </dsp:nvSpPr>
      <dsp:spPr>
        <a:xfrm rot="10800000">
          <a:off x="0" y="1509959"/>
          <a:ext cx="7172325" cy="1524115"/>
        </a:xfrm>
        <a:prstGeom prst="upArrowCallout">
          <a:avLst/>
        </a:prstGeom>
        <a:solidFill>
          <a:srgbClr val="FFC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Alla anställda ska ha förståelse och känna ansvar för brandskyddet i verksamheten. Medarbetare ska vara så insatta i brandskyddet att brister upptäcks och åtgärdas i det dagliga arbetet.</a:t>
          </a:r>
        </a:p>
      </dsp:txBody>
      <dsp:txXfrm rot="10800000">
        <a:off x="0" y="1509959"/>
        <a:ext cx="7172325" cy="990324"/>
      </dsp:txXfrm>
    </dsp:sp>
    <dsp:sp modelId="{68F3C56F-C85A-4E9B-9F80-CC5AE461285D}">
      <dsp:nvSpPr>
        <dsp:cNvPr id="0" name=""/>
        <dsp:cNvSpPr/>
      </dsp:nvSpPr>
      <dsp:spPr>
        <a:xfrm rot="10800000">
          <a:off x="0" y="708"/>
          <a:ext cx="7172325" cy="1524115"/>
        </a:xfrm>
        <a:prstGeom prst="upArrowCallout">
          <a:avLst/>
        </a:prstGeom>
        <a:solidFill>
          <a:srgbClr val="92D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Brand ska inte uppstå i kommunal verksamhet. Om brand ändå uppstår ska ingen omkomma eller skadas av branden och de ekonomiska skadorna ska begränsas.</a:t>
          </a:r>
        </a:p>
      </dsp:txBody>
      <dsp:txXfrm rot="10800000">
        <a:off x="0" y="708"/>
        <a:ext cx="7172325" cy="9903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D0C74-7833-4FB3-9CF0-D0BFFE0BEB39}" type="datetimeFigureOut">
              <a:rPr lang="sv-SE" smtClean="0"/>
              <a:t>2024-04-15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5DED1-15E1-45D2-8601-045DD45CBBE6}" type="slidenum">
              <a:rPr lang="sv-SE" smtClean="0"/>
              <a:t>‹#›</a:t>
            </a:fld>
            <a:endParaRPr lang="sv-SE"/>
          </a:p>
        </p:txBody>
      </p:sp>
    </p:spTree>
    <p:extLst>
      <p:ext uri="{BB962C8B-B14F-4D97-AF65-F5344CB8AC3E}">
        <p14:creationId xmlns:p14="http://schemas.microsoft.com/office/powerpoint/2010/main" val="368514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4227458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sv-SE" dirty="0"/>
              <a:t>Tänk efter vilka brandrisker som kan finnar på er arbetsplats. Tända ljus vid jul, maskiner, spisar, eluttag osv.</a:t>
            </a:r>
          </a:p>
        </p:txBody>
      </p:sp>
    </p:spTree>
    <p:extLst>
      <p:ext uri="{BB962C8B-B14F-4D97-AF65-F5344CB8AC3E}">
        <p14:creationId xmlns:p14="http://schemas.microsoft.com/office/powerpoint/2010/main" val="27183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86933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412536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OBS!!! Brandskyddspolicyn för Hjo ska upp i fullmäktige i mitten på september! </a:t>
            </a:r>
          </a:p>
        </p:txBody>
      </p:sp>
    </p:spTree>
    <p:extLst>
      <p:ext uri="{BB962C8B-B14F-4D97-AF65-F5344CB8AC3E}">
        <p14:creationId xmlns:p14="http://schemas.microsoft.com/office/powerpoint/2010/main" val="378624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sv-SE" dirty="0"/>
              <a:t>När den är antagen är det alltså viktigt att…:</a:t>
            </a:r>
          </a:p>
        </p:txBody>
      </p:sp>
    </p:spTree>
    <p:extLst>
      <p:ext uri="{BB962C8B-B14F-4D97-AF65-F5344CB8AC3E}">
        <p14:creationId xmlns:p14="http://schemas.microsoft.com/office/powerpoint/2010/main" val="387852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b="1" dirty="0"/>
              <a:t>Kommundirektören</a:t>
            </a:r>
            <a:r>
              <a:rPr lang="sv-SE" b="0" dirty="0"/>
              <a:t> är högst ansvarig för SBA-arbetet i kommunen och är ansvarig för att SBA-arbetet genomförs. Ansvaret går ej att delegera bort.</a:t>
            </a:r>
          </a:p>
          <a:p>
            <a:r>
              <a:rPr lang="sv-SE" b="1" dirty="0"/>
              <a:t>Säkerhetssamordnaren</a:t>
            </a:r>
            <a:r>
              <a:rPr lang="sv-SE" b="0" dirty="0"/>
              <a:t> samordnar och är rådgivande i SBA-frågor. Kan innebära att ta fram utbildningar, vara kommunens kontakt med räddningstjänsten osv.  </a:t>
            </a:r>
          </a:p>
          <a:p>
            <a:r>
              <a:rPr lang="sv-SE" b="1" dirty="0"/>
              <a:t>Verksamhetschef</a:t>
            </a:r>
            <a:r>
              <a:rPr lang="sv-SE" b="0" dirty="0"/>
              <a:t> ansvarar för SBA i den egna verksamheten. Ansvarar för att det finns en organisation i SBA i den egna verksamheten.</a:t>
            </a:r>
          </a:p>
          <a:p>
            <a:r>
              <a:rPr lang="sv-SE" b="1" dirty="0"/>
              <a:t>Enhetschef</a:t>
            </a:r>
            <a:r>
              <a:rPr lang="sv-SE" b="0" dirty="0"/>
              <a:t> tillser uppkomna brister i brandskyddet blir åtgärdade. Är brandskyddsansvariga och utser brandskyddsombud. Ansvara för att SBA-ronder genomförs.</a:t>
            </a:r>
          </a:p>
          <a:p>
            <a:r>
              <a:rPr lang="sv-SE" b="1" dirty="0"/>
              <a:t>Brandskyddsombud</a:t>
            </a:r>
            <a:r>
              <a:rPr lang="sv-SE" b="0" dirty="0"/>
              <a:t> utför brandskyddsronder och åtgärdar enklare brister i brandskyddet.</a:t>
            </a:r>
          </a:p>
          <a:p>
            <a:endParaRPr lang="sv-SE" b="0" dirty="0"/>
          </a:p>
          <a:p>
            <a:endParaRPr lang="sv-SE" dirty="0"/>
          </a:p>
        </p:txBody>
      </p:sp>
    </p:spTree>
    <p:extLst>
      <p:ext uri="{BB962C8B-B14F-4D97-AF65-F5344CB8AC3E}">
        <p14:creationId xmlns:p14="http://schemas.microsoft.com/office/powerpoint/2010/main" val="247460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normAutofit fontScale="62500" lnSpcReduction="20000"/>
          </a:bodyPr>
          <a:lstStyle/>
          <a:p>
            <a:r>
              <a:rPr lang="sv-SE" sz="1600" b="0" i="0" u="none" strike="noStrike" kern="1200" baseline="0" dirty="0">
                <a:solidFill>
                  <a:schemeClr val="tx1"/>
                </a:solidFill>
                <a:latin typeface="+mn-lt"/>
                <a:ea typeface="+mn-ea"/>
                <a:cs typeface="+mn-cs"/>
              </a:rPr>
              <a:t>Nedanstående aktiviteter ska minst genomföras för att uppfylla kommunens mål för brandskyddsarbetet. Vid behov ska verksamheten formulera egna aktiviteter, anpassade efter verksamheten, för att nå målen.</a:t>
            </a:r>
          </a:p>
          <a:p>
            <a:endParaRPr lang="sv-SE" sz="1600" b="0" i="0" u="none" strike="noStrike" kern="1200" baseline="0" dirty="0">
              <a:solidFill>
                <a:schemeClr val="tx1"/>
              </a:solidFill>
              <a:latin typeface="+mn-lt"/>
              <a:ea typeface="+mn-ea"/>
              <a:cs typeface="+mn-cs"/>
            </a:endParaRPr>
          </a:p>
          <a:p>
            <a:r>
              <a:rPr lang="sv-SE" sz="1600" b="1" i="0" u="none" strike="noStrike" kern="1200" baseline="0" dirty="0">
                <a:solidFill>
                  <a:schemeClr val="tx1"/>
                </a:solidFill>
                <a:latin typeface="+mn-lt"/>
                <a:ea typeface="+mn-ea"/>
                <a:cs typeface="+mn-cs"/>
              </a:rPr>
              <a:t> Brandskyddsorganisation och ansvarsfördelning. </a:t>
            </a:r>
            <a:r>
              <a:rPr lang="sv-SE" sz="1600" b="0" i="0" u="none" strike="noStrike" kern="1200" baseline="0" dirty="0">
                <a:solidFill>
                  <a:schemeClr val="tx1"/>
                </a:solidFill>
                <a:latin typeface="+mn-lt"/>
                <a:ea typeface="+mn-ea"/>
                <a:cs typeface="+mn-cs"/>
              </a:rPr>
              <a:t>För varje verksamhet ska det finnas en dokumenterad brandskyddsorganisation där ansvarsfördelning gällandebrandskyddet framgår.</a:t>
            </a:r>
          </a:p>
          <a:p>
            <a:r>
              <a:rPr lang="sv-SE" sz="1600" b="0" i="0" u="none" strike="noStrike" kern="1200" baseline="0" dirty="0">
                <a:solidFill>
                  <a:schemeClr val="tx1"/>
                </a:solidFill>
                <a:latin typeface="+mn-lt"/>
                <a:ea typeface="+mn-ea"/>
                <a:cs typeface="+mn-cs"/>
              </a:rPr>
              <a:t> </a:t>
            </a:r>
            <a:r>
              <a:rPr lang="sv-SE" sz="1600" b="1" i="0" u="none" strike="noStrike" kern="1200" baseline="0" dirty="0">
                <a:solidFill>
                  <a:schemeClr val="tx1"/>
                </a:solidFill>
                <a:latin typeface="+mn-lt"/>
                <a:ea typeface="+mn-ea"/>
                <a:cs typeface="+mn-cs"/>
              </a:rPr>
              <a:t>Brister i brandskyddet ska upptäckas och åtgärdas. </a:t>
            </a:r>
            <a:r>
              <a:rPr lang="sv-SE" sz="1600" b="0" i="0" u="none" strike="noStrike" kern="1200" baseline="0" dirty="0">
                <a:solidFill>
                  <a:schemeClr val="tx1"/>
                </a:solidFill>
                <a:latin typeface="+mn-lt"/>
                <a:ea typeface="+mn-ea"/>
                <a:cs typeface="+mn-cs"/>
              </a:rPr>
              <a:t>Brandskyddet ska kontrolleras regelbundet av verksamheten och</a:t>
            </a:r>
          </a:p>
          <a:p>
            <a:r>
              <a:rPr lang="sv-SE" sz="1600" b="0" i="0" u="none" strike="noStrike" kern="1200" baseline="0" dirty="0">
                <a:solidFill>
                  <a:schemeClr val="tx1"/>
                </a:solidFill>
                <a:latin typeface="+mn-lt"/>
                <a:ea typeface="+mn-ea"/>
                <a:cs typeface="+mn-cs"/>
              </a:rPr>
              <a:t>fastighetsägaren och dokumenteras. Det ska finnas rutiner för åtgärdande av brister samt för uppföljning av brister.</a:t>
            </a:r>
          </a:p>
          <a:p>
            <a:r>
              <a:rPr lang="sv-SE" sz="1600" b="1" i="0" u="none" strike="noStrike" kern="1200" baseline="0" dirty="0">
                <a:solidFill>
                  <a:schemeClr val="tx1"/>
                </a:solidFill>
                <a:latin typeface="+mn-lt"/>
                <a:ea typeface="+mn-ea"/>
                <a:cs typeface="+mn-cs"/>
              </a:rPr>
              <a:t> Medarbetare ska utbildas och övas. </a:t>
            </a:r>
            <a:r>
              <a:rPr lang="sv-SE" sz="1600" b="0" i="0" u="none" strike="noStrike" kern="1200" baseline="0" dirty="0">
                <a:solidFill>
                  <a:schemeClr val="tx1"/>
                </a:solidFill>
                <a:latin typeface="+mn-lt"/>
                <a:ea typeface="+mn-ea"/>
                <a:cs typeface="+mn-cs"/>
              </a:rPr>
              <a:t>Medarbetare ska utbildas och övas regelbundet för att kunna</a:t>
            </a:r>
          </a:p>
          <a:p>
            <a:r>
              <a:rPr lang="sv-SE" sz="1600" b="0" i="0" u="none" strike="noStrike" kern="1200" baseline="0" dirty="0">
                <a:solidFill>
                  <a:schemeClr val="tx1"/>
                </a:solidFill>
                <a:latin typeface="+mn-lt"/>
                <a:ea typeface="+mn-ea"/>
                <a:cs typeface="+mn-cs"/>
              </a:rPr>
              <a:t>förebygga brand och agera i händelse av brand. Utbildning och övning ska vara anpassad efter verksamhetens förutsättningar. Nyanställda och vikarier ska utbildas vid anställning. Genomförd utbildning och övning samt plan för kommande utbildning och övning ska dokumenteras.</a:t>
            </a:r>
          </a:p>
          <a:p>
            <a:r>
              <a:rPr lang="sv-SE" sz="1600" b="1" i="0" u="none" strike="noStrike" kern="1200" baseline="0" dirty="0">
                <a:solidFill>
                  <a:schemeClr val="tx1"/>
                </a:solidFill>
                <a:latin typeface="+mn-lt"/>
                <a:ea typeface="+mn-ea"/>
                <a:cs typeface="+mn-cs"/>
              </a:rPr>
              <a:t> Information ska ges till skolelever </a:t>
            </a:r>
            <a:r>
              <a:rPr lang="sv-SE" sz="1600" b="0" i="0" u="none" strike="noStrike" kern="1200" baseline="0" dirty="0">
                <a:solidFill>
                  <a:schemeClr val="tx1"/>
                </a:solidFill>
                <a:latin typeface="+mn-lt"/>
                <a:ea typeface="+mn-ea"/>
                <a:cs typeface="+mn-cs"/>
              </a:rPr>
              <a:t>Brandinformation, anpassad efter åldersgruppen, ska regelbundet</a:t>
            </a:r>
          </a:p>
          <a:p>
            <a:r>
              <a:rPr lang="sv-SE" sz="1600" b="0" i="0" u="none" strike="noStrike" kern="1200" baseline="0" dirty="0">
                <a:solidFill>
                  <a:schemeClr val="tx1"/>
                </a:solidFill>
                <a:latin typeface="+mn-lt"/>
                <a:ea typeface="+mn-ea"/>
                <a:cs typeface="+mn-cs"/>
              </a:rPr>
              <a:t>ges till skolelever.</a:t>
            </a:r>
          </a:p>
          <a:p>
            <a:r>
              <a:rPr lang="sv-SE" sz="1600" b="1" i="0" u="none" strike="noStrike" kern="1200" baseline="0" dirty="0">
                <a:solidFill>
                  <a:schemeClr val="tx1"/>
                </a:solidFill>
                <a:latin typeface="+mn-lt"/>
                <a:ea typeface="+mn-ea"/>
                <a:cs typeface="+mn-cs"/>
              </a:rPr>
              <a:t> Risk för anlagda bränder ska minskas. </a:t>
            </a:r>
            <a:r>
              <a:rPr lang="sv-SE" sz="1600" b="0" i="0" u="none" strike="noStrike" kern="1200" baseline="0" dirty="0">
                <a:solidFill>
                  <a:schemeClr val="tx1"/>
                </a:solidFill>
                <a:latin typeface="+mn-lt"/>
                <a:ea typeface="+mn-ea"/>
                <a:cs typeface="+mn-cs"/>
              </a:rPr>
              <a:t>Risk för anlagda bränder minskas genom t.ex. planering av</a:t>
            </a:r>
          </a:p>
          <a:p>
            <a:r>
              <a:rPr lang="sv-SE" sz="1600" b="0" i="0" u="none" strike="noStrike" kern="1200" baseline="0" dirty="0">
                <a:solidFill>
                  <a:schemeClr val="tx1"/>
                </a:solidFill>
                <a:latin typeface="+mn-lt"/>
                <a:ea typeface="+mn-ea"/>
                <a:cs typeface="+mn-cs"/>
              </a:rPr>
              <a:t>byggnadsutformning, inte förvara brännbart material vid fasad, takfotsdetektering samt kontroller av brandskyddet. Eventuella händelser där brand misstänks vara anlagd eller försök till anlagd</a:t>
            </a:r>
          </a:p>
          <a:p>
            <a:r>
              <a:rPr lang="sv-SE" sz="1600" b="0" i="0" u="none" strike="noStrike" kern="1200" baseline="0" dirty="0">
                <a:solidFill>
                  <a:schemeClr val="tx1"/>
                </a:solidFill>
                <a:latin typeface="+mn-lt"/>
                <a:ea typeface="+mn-ea"/>
                <a:cs typeface="+mn-cs"/>
              </a:rPr>
              <a:t>brand har skett ska polisanmälas</a:t>
            </a:r>
          </a:p>
          <a:p>
            <a:r>
              <a:rPr lang="sv-SE" sz="1600" b="1" i="0" u="none" strike="noStrike" kern="1200" baseline="0" dirty="0">
                <a:solidFill>
                  <a:schemeClr val="tx1"/>
                </a:solidFill>
                <a:latin typeface="+mn-lt"/>
                <a:ea typeface="+mn-ea"/>
                <a:cs typeface="+mn-cs"/>
              </a:rPr>
              <a:t> Rapportering av inträffades incidenter. </a:t>
            </a:r>
            <a:r>
              <a:rPr lang="sv-SE" sz="1600" b="0" i="0" u="none" strike="noStrike" kern="1200" baseline="0" dirty="0">
                <a:solidFill>
                  <a:schemeClr val="tx1"/>
                </a:solidFill>
                <a:latin typeface="+mn-lt"/>
                <a:ea typeface="+mn-ea"/>
                <a:cs typeface="+mn-cs"/>
              </a:rPr>
              <a:t>Rutiner ska finnas för att rapportera och följa upp incidenter som</a:t>
            </a:r>
          </a:p>
          <a:p>
            <a:r>
              <a:rPr lang="sv-SE" sz="1600" b="0" i="0" u="none" strike="noStrike" kern="1200" baseline="0" dirty="0">
                <a:solidFill>
                  <a:schemeClr val="tx1"/>
                </a:solidFill>
                <a:latin typeface="+mn-lt"/>
                <a:ea typeface="+mn-ea"/>
                <a:cs typeface="+mn-cs"/>
              </a:rPr>
              <a:t>t.ex. skadegörelse och bränder.</a:t>
            </a:r>
            <a:endParaRPr lang="sv-SE" dirty="0"/>
          </a:p>
        </p:txBody>
      </p:sp>
    </p:spTree>
    <p:extLst>
      <p:ext uri="{BB962C8B-B14F-4D97-AF65-F5344CB8AC3E}">
        <p14:creationId xmlns:p14="http://schemas.microsoft.com/office/powerpoint/2010/main" val="76820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Ta fram den, gå igenom den tillsammans så alla vet vad det är, vad som ska fyllas i och hur den ser ut.</a:t>
            </a:r>
          </a:p>
        </p:txBody>
      </p:sp>
    </p:spTree>
    <p:extLst>
      <p:ext uri="{BB962C8B-B14F-4D97-AF65-F5344CB8AC3E}">
        <p14:creationId xmlns:p14="http://schemas.microsoft.com/office/powerpoint/2010/main" val="22005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DDAFB2-190A-4AE3-B8C9-B9E6B5AD29A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0FC57F2-C219-4D5C-942E-8D4BD3A3B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293492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65C06E-8BC1-46EA-BB14-9CCC2DA67DF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7C98718-F95E-46FA-8291-143EC2B9A09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2960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173A04-9394-48A5-AF83-9BCF355E21B6}"/>
              </a:ext>
            </a:extLst>
          </p:cNvPr>
          <p:cNvSpPr>
            <a:spLocks noGrp="1"/>
          </p:cNvSpPr>
          <p:nvPr>
            <p:ph type="title"/>
          </p:nvPr>
        </p:nvSpPr>
        <p:spPr>
          <a:xfrm>
            <a:off x="831850" y="84216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826BB98-5155-4687-B2C3-290AF76B2BD5}"/>
              </a:ext>
            </a:extLst>
          </p:cNvPr>
          <p:cNvSpPr>
            <a:spLocks noGrp="1"/>
          </p:cNvSpPr>
          <p:nvPr>
            <p:ph type="body" idx="1"/>
          </p:nvPr>
        </p:nvSpPr>
        <p:spPr>
          <a:xfrm>
            <a:off x="831850" y="369490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38082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595DEF-ACFE-4F31-91F1-C3A32E46A60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763E975-37A5-4ABA-AA84-64C9F46E0731}"/>
              </a:ext>
            </a:extLst>
          </p:cNvPr>
          <p:cNvSpPr>
            <a:spLocks noGrp="1"/>
          </p:cNvSpPr>
          <p:nvPr>
            <p:ph sz="half" idx="1"/>
          </p:nvPr>
        </p:nvSpPr>
        <p:spPr>
          <a:xfrm>
            <a:off x="838200" y="1825625"/>
            <a:ext cx="5181600" cy="3644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41D9C18-3888-4C17-953D-26D6C5F20A97}"/>
              </a:ext>
            </a:extLst>
          </p:cNvPr>
          <p:cNvSpPr>
            <a:spLocks noGrp="1"/>
          </p:cNvSpPr>
          <p:nvPr>
            <p:ph sz="half" idx="2"/>
          </p:nvPr>
        </p:nvSpPr>
        <p:spPr>
          <a:xfrm>
            <a:off x="6172200" y="1825625"/>
            <a:ext cx="5181600" cy="3644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5855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589208-32B1-40CC-9283-23604691936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6D0A5C6-3416-4C26-BF65-1509E31E16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6863520-F225-48DF-B22C-E0198111D032}"/>
              </a:ext>
            </a:extLst>
          </p:cNvPr>
          <p:cNvSpPr>
            <a:spLocks noGrp="1"/>
          </p:cNvSpPr>
          <p:nvPr>
            <p:ph sz="half" idx="2"/>
          </p:nvPr>
        </p:nvSpPr>
        <p:spPr>
          <a:xfrm>
            <a:off x="839788" y="2505075"/>
            <a:ext cx="5157787" cy="29813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5A0AD37-ECC1-4D22-B7B4-D5424EA82F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AD231C0-DBFC-4764-8A0E-7D901B532A27}"/>
              </a:ext>
            </a:extLst>
          </p:cNvPr>
          <p:cNvSpPr>
            <a:spLocks noGrp="1"/>
          </p:cNvSpPr>
          <p:nvPr>
            <p:ph sz="quarter" idx="4"/>
          </p:nvPr>
        </p:nvSpPr>
        <p:spPr>
          <a:xfrm>
            <a:off x="6172200" y="2505074"/>
            <a:ext cx="5183188" cy="29813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5499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E0B934-5B15-488B-B47E-186507F708D8}"/>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21585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07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50E6E6-C314-48DC-9944-291598095C9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2123059-FEA2-436F-9DF0-81CA102E0817}"/>
              </a:ext>
            </a:extLst>
          </p:cNvPr>
          <p:cNvSpPr>
            <a:spLocks noGrp="1"/>
          </p:cNvSpPr>
          <p:nvPr>
            <p:ph idx="1"/>
          </p:nvPr>
        </p:nvSpPr>
        <p:spPr>
          <a:xfrm>
            <a:off x="5183188" y="987426"/>
            <a:ext cx="6172200" cy="4490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30140C3-9F69-425B-A665-C9606758D979}"/>
              </a:ext>
            </a:extLst>
          </p:cNvPr>
          <p:cNvSpPr>
            <a:spLocks noGrp="1"/>
          </p:cNvSpPr>
          <p:nvPr>
            <p:ph type="body" sz="half" idx="2"/>
          </p:nvPr>
        </p:nvSpPr>
        <p:spPr>
          <a:xfrm>
            <a:off x="839788" y="2057400"/>
            <a:ext cx="3932237" cy="34206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2955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B1B97A-1842-4F80-B70A-3E14AD10E1C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C954F27-A0F3-4918-BD9E-D5462ADE03E7}"/>
              </a:ext>
            </a:extLst>
          </p:cNvPr>
          <p:cNvSpPr>
            <a:spLocks noGrp="1"/>
          </p:cNvSpPr>
          <p:nvPr>
            <p:ph type="pic" idx="1"/>
          </p:nvPr>
        </p:nvSpPr>
        <p:spPr>
          <a:xfrm>
            <a:off x="5183188" y="987426"/>
            <a:ext cx="6172200" cy="44657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37DEC49D-6279-4176-B1E4-1CE739680103}"/>
              </a:ext>
            </a:extLst>
          </p:cNvPr>
          <p:cNvSpPr>
            <a:spLocks noGrp="1"/>
          </p:cNvSpPr>
          <p:nvPr>
            <p:ph type="body" sz="half" idx="2"/>
          </p:nvPr>
        </p:nvSpPr>
        <p:spPr>
          <a:xfrm>
            <a:off x="839788" y="2057400"/>
            <a:ext cx="3932237" cy="3395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22180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54AC5DD-8210-4041-83D0-88D10FE684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9843FF7-EC48-4EE7-A092-EFAB4B8DB432}"/>
              </a:ext>
            </a:extLst>
          </p:cNvPr>
          <p:cNvSpPr>
            <a:spLocks noGrp="1"/>
          </p:cNvSpPr>
          <p:nvPr>
            <p:ph type="body" idx="1"/>
          </p:nvPr>
        </p:nvSpPr>
        <p:spPr>
          <a:xfrm>
            <a:off x="838200" y="1825625"/>
            <a:ext cx="10515600" cy="3629176"/>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AC7E0868-B060-45B2-B613-2DB1EC2A02E3}"/>
              </a:ext>
            </a:extLst>
          </p:cNvPr>
          <p:cNvPicPr>
            <a:picLocks noChangeAspect="1"/>
          </p:cNvPicPr>
          <p:nvPr userDrawn="1"/>
        </p:nvPicPr>
        <p:blipFill>
          <a:blip r:embed="rId11"/>
          <a:stretch>
            <a:fillRect/>
          </a:stretch>
        </p:blipFill>
        <p:spPr>
          <a:xfrm>
            <a:off x="0" y="6161104"/>
            <a:ext cx="12192000" cy="473537"/>
          </a:xfrm>
          <a:prstGeom prst="rect">
            <a:avLst/>
          </a:prstGeom>
        </p:spPr>
      </p:pic>
      <p:pic>
        <p:nvPicPr>
          <p:cNvPr id="9" name="Bildobjekt 8">
            <a:extLst>
              <a:ext uri="{FF2B5EF4-FFF2-40B4-BE49-F238E27FC236}">
                <a16:creationId xmlns:a16="http://schemas.microsoft.com/office/drawing/2014/main" id="{6E19CABA-B6EB-4739-9393-2A05C110AE9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43464" y="5546865"/>
            <a:ext cx="1295837" cy="522175"/>
          </a:xfrm>
          <a:prstGeom prst="rect">
            <a:avLst/>
          </a:prstGeom>
        </p:spPr>
      </p:pic>
    </p:spTree>
    <p:extLst>
      <p:ext uri="{BB962C8B-B14F-4D97-AF65-F5344CB8AC3E}">
        <p14:creationId xmlns:p14="http://schemas.microsoft.com/office/powerpoint/2010/main" val="263285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hyperlink" Target="https://go.nanolearning.com/LessonViewer/?da=3900076&amp;key=MKN0zUB5exCIHIes&amp;mode=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Systematiskt brandskyddsarbete</a:t>
            </a:r>
          </a:p>
        </p:txBody>
      </p:sp>
      <p:pic>
        <p:nvPicPr>
          <p:cNvPr id="4" name="Bildobjekt 3">
            <a:extLst>
              <a:ext uri="{FF2B5EF4-FFF2-40B4-BE49-F238E27FC236}">
                <a16:creationId xmlns:a16="http://schemas.microsoft.com/office/drawing/2014/main" id="{F9DF45F2-43C1-474E-8EC4-658461114110}"/>
              </a:ext>
            </a:extLst>
          </p:cNvPr>
          <p:cNvPicPr>
            <a:picLocks noChangeAspect="1"/>
          </p:cNvPicPr>
          <p:nvPr/>
        </p:nvPicPr>
        <p:blipFill>
          <a:blip r:embed="rId2"/>
          <a:stretch>
            <a:fillRect/>
          </a:stretch>
        </p:blipFill>
        <p:spPr>
          <a:xfrm>
            <a:off x="4756409" y="3717793"/>
            <a:ext cx="2679182" cy="2209740"/>
          </a:xfrm>
          <a:prstGeom prst="rect">
            <a:avLst/>
          </a:prstGeom>
        </p:spPr>
      </p:pic>
    </p:spTree>
    <p:extLst>
      <p:ext uri="{BB962C8B-B14F-4D97-AF65-F5344CB8AC3E}">
        <p14:creationId xmlns:p14="http://schemas.microsoft.com/office/powerpoint/2010/main" val="239702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4858C77-4B1B-4CB4-A7C7-015E74FCB3BE}"/>
              </a:ext>
            </a:extLst>
          </p:cNvPr>
          <p:cNvSpPr>
            <a:spLocks noGrp="1"/>
          </p:cNvSpPr>
          <p:nvPr>
            <p:ph idx="1"/>
          </p:nvPr>
        </p:nvSpPr>
        <p:spPr/>
        <p:txBody>
          <a:bodyPr/>
          <a:lstStyle/>
          <a:p>
            <a:pPr marL="0" indent="0">
              <a:buNone/>
            </a:pPr>
            <a:r>
              <a:rPr lang="sv-SE" dirty="0"/>
              <a:t>Det är viktigt att brandskyddspolicyn är känd hos alla medarbetare, oavsett typ av tjänst, och gås igenom med nyanställda vid introduktion.</a:t>
            </a:r>
          </a:p>
          <a:p>
            <a:endParaRPr lang="sv-SE" dirty="0"/>
          </a:p>
        </p:txBody>
      </p:sp>
    </p:spTree>
    <p:extLst>
      <p:ext uri="{BB962C8B-B14F-4D97-AF65-F5344CB8AC3E}">
        <p14:creationId xmlns:p14="http://schemas.microsoft.com/office/powerpoint/2010/main" val="242417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1325B6B-9B25-46F6-8085-CD232C57DE8F}"/>
              </a:ext>
            </a:extLst>
          </p:cNvPr>
          <p:cNvSpPr>
            <a:spLocks noGrp="1"/>
          </p:cNvSpPr>
          <p:nvPr>
            <p:ph type="title"/>
          </p:nvPr>
        </p:nvSpPr>
        <p:spPr/>
        <p:txBody>
          <a:bodyPr/>
          <a:lstStyle/>
          <a:p>
            <a:r>
              <a:rPr lang="sv-SE" dirty="0"/>
              <a:t>Kan ni svara på…</a:t>
            </a:r>
          </a:p>
        </p:txBody>
      </p:sp>
      <p:sp>
        <p:nvSpPr>
          <p:cNvPr id="3" name="Platshållare för innehåll 2">
            <a:extLst>
              <a:ext uri="{FF2B5EF4-FFF2-40B4-BE49-F238E27FC236}">
                <a16:creationId xmlns:a16="http://schemas.microsoft.com/office/drawing/2014/main" id="{EAAC02C9-E5FC-49E3-B2E9-D54BC8C087E1}"/>
              </a:ext>
            </a:extLst>
          </p:cNvPr>
          <p:cNvSpPr>
            <a:spLocks noGrp="1"/>
          </p:cNvSpPr>
          <p:nvPr>
            <p:ph idx="1"/>
          </p:nvPr>
        </p:nvSpPr>
        <p:spPr/>
        <p:txBody>
          <a:bodyPr/>
          <a:lstStyle/>
          <a:p>
            <a:r>
              <a:rPr lang="sv-SE" dirty="0"/>
              <a:t>Var eran utrymningsplan sitter?</a:t>
            </a:r>
          </a:p>
          <a:p>
            <a:pPr marL="0" indent="0">
              <a:buNone/>
            </a:pPr>
            <a:endParaRPr lang="sv-SE" dirty="0"/>
          </a:p>
          <a:p>
            <a:r>
              <a:rPr lang="sv-SE" dirty="0"/>
              <a:t>Var ni finner er brandsläckningsutrustning?</a:t>
            </a:r>
          </a:p>
          <a:p>
            <a:pPr marL="0" indent="0">
              <a:buNone/>
            </a:pPr>
            <a:endParaRPr lang="sv-SE" dirty="0"/>
          </a:p>
          <a:p>
            <a:r>
              <a:rPr lang="sv-SE" dirty="0"/>
              <a:t>Vart era nödutgångar är?</a:t>
            </a:r>
          </a:p>
        </p:txBody>
      </p:sp>
      <p:pic>
        <p:nvPicPr>
          <p:cNvPr id="7" name="Bildobjekt 6">
            <a:extLst>
              <a:ext uri="{FF2B5EF4-FFF2-40B4-BE49-F238E27FC236}">
                <a16:creationId xmlns:a16="http://schemas.microsoft.com/office/drawing/2014/main" id="{261CC075-6A3B-4CBF-88F6-8832A97316E1}"/>
              </a:ext>
            </a:extLst>
          </p:cNvPr>
          <p:cNvPicPr>
            <a:picLocks noChangeAspect="1"/>
          </p:cNvPicPr>
          <p:nvPr/>
        </p:nvPicPr>
        <p:blipFill>
          <a:blip r:embed="rId2"/>
          <a:stretch>
            <a:fillRect/>
          </a:stretch>
        </p:blipFill>
        <p:spPr>
          <a:xfrm>
            <a:off x="8215748" y="1138776"/>
            <a:ext cx="2189017" cy="1742717"/>
          </a:xfrm>
          <a:prstGeom prst="rect">
            <a:avLst/>
          </a:prstGeom>
        </p:spPr>
      </p:pic>
      <p:pic>
        <p:nvPicPr>
          <p:cNvPr id="8" name="Bildobjekt 7">
            <a:extLst>
              <a:ext uri="{FF2B5EF4-FFF2-40B4-BE49-F238E27FC236}">
                <a16:creationId xmlns:a16="http://schemas.microsoft.com/office/drawing/2014/main" id="{57D7EA79-C92B-4768-9486-C986E61C393A}"/>
              </a:ext>
            </a:extLst>
          </p:cNvPr>
          <p:cNvPicPr>
            <a:picLocks noChangeAspect="1"/>
          </p:cNvPicPr>
          <p:nvPr/>
        </p:nvPicPr>
        <p:blipFill>
          <a:blip r:embed="rId3"/>
          <a:stretch>
            <a:fillRect/>
          </a:stretch>
        </p:blipFill>
        <p:spPr>
          <a:xfrm>
            <a:off x="7588830" y="3340144"/>
            <a:ext cx="1804552" cy="2298950"/>
          </a:xfrm>
          <a:prstGeom prst="rect">
            <a:avLst/>
          </a:prstGeom>
        </p:spPr>
      </p:pic>
      <p:pic>
        <p:nvPicPr>
          <p:cNvPr id="10" name="Bildobjekt 9">
            <a:extLst>
              <a:ext uri="{FF2B5EF4-FFF2-40B4-BE49-F238E27FC236}">
                <a16:creationId xmlns:a16="http://schemas.microsoft.com/office/drawing/2014/main" id="{FA695309-F916-4665-B14D-08C1237523CE}"/>
              </a:ext>
            </a:extLst>
          </p:cNvPr>
          <p:cNvPicPr>
            <a:picLocks noChangeAspect="1"/>
          </p:cNvPicPr>
          <p:nvPr/>
        </p:nvPicPr>
        <p:blipFill>
          <a:blip r:embed="rId4"/>
          <a:stretch>
            <a:fillRect/>
          </a:stretch>
        </p:blipFill>
        <p:spPr>
          <a:xfrm>
            <a:off x="1874693" y="5136598"/>
            <a:ext cx="2406362" cy="1004997"/>
          </a:xfrm>
          <a:prstGeom prst="rect">
            <a:avLst/>
          </a:prstGeom>
        </p:spPr>
      </p:pic>
    </p:spTree>
    <p:extLst>
      <p:ext uri="{BB962C8B-B14F-4D97-AF65-F5344CB8AC3E}">
        <p14:creationId xmlns:p14="http://schemas.microsoft.com/office/powerpoint/2010/main" val="3064602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17A1D-87BE-4694-9241-AFC0FDCFBB16}"/>
              </a:ext>
            </a:extLst>
          </p:cNvPr>
          <p:cNvSpPr>
            <a:spLocks noGrp="1"/>
          </p:cNvSpPr>
          <p:nvPr>
            <p:ph type="title"/>
          </p:nvPr>
        </p:nvSpPr>
        <p:spPr>
          <a:xfrm>
            <a:off x="2509837" y="589598"/>
            <a:ext cx="7172326" cy="1143000"/>
          </a:xfrm>
        </p:spPr>
        <p:txBody>
          <a:bodyPr>
            <a:normAutofit/>
          </a:bodyPr>
          <a:lstStyle/>
          <a:p>
            <a:r>
              <a:rPr lang="sv-SE" sz="4000" dirty="0"/>
              <a:t>Hur SBA är organiserat i Hjo: </a:t>
            </a:r>
          </a:p>
        </p:txBody>
      </p:sp>
      <p:graphicFrame>
        <p:nvGraphicFramePr>
          <p:cNvPr id="3" name="Diagram 2">
            <a:extLst>
              <a:ext uri="{FF2B5EF4-FFF2-40B4-BE49-F238E27FC236}">
                <a16:creationId xmlns:a16="http://schemas.microsoft.com/office/drawing/2014/main" id="{12BEA725-4543-4D42-B1B4-E18F0E48831E}"/>
              </a:ext>
            </a:extLst>
          </p:cNvPr>
          <p:cNvGraphicFramePr/>
          <p:nvPr>
            <p:extLst>
              <p:ext uri="{D42A27DB-BD31-4B8C-83A1-F6EECF244321}">
                <p14:modId xmlns:p14="http://schemas.microsoft.com/office/powerpoint/2010/main" val="9887859"/>
              </p:ext>
            </p:extLst>
          </p:nvPr>
        </p:nvGraphicFramePr>
        <p:xfrm>
          <a:off x="1790133" y="1732598"/>
          <a:ext cx="8611739" cy="4258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Rak koppling 4">
            <a:extLst>
              <a:ext uri="{FF2B5EF4-FFF2-40B4-BE49-F238E27FC236}">
                <a16:creationId xmlns:a16="http://schemas.microsoft.com/office/drawing/2014/main" id="{E20ABE2C-7DE7-4856-B8B1-40B79760366E}"/>
              </a:ext>
            </a:extLst>
          </p:cNvPr>
          <p:cNvCxnSpPr/>
          <p:nvPr/>
        </p:nvCxnSpPr>
        <p:spPr>
          <a:xfrm>
            <a:off x="7283355" y="3098045"/>
            <a:ext cx="136478" cy="1501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05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737B29-9829-473A-ABB5-14F56787066F}"/>
              </a:ext>
            </a:extLst>
          </p:cNvPr>
          <p:cNvSpPr>
            <a:spLocks noGrp="1"/>
          </p:cNvSpPr>
          <p:nvPr>
            <p:ph type="title"/>
          </p:nvPr>
        </p:nvSpPr>
        <p:spPr>
          <a:xfrm>
            <a:off x="2505075" y="274638"/>
            <a:ext cx="7172326" cy="1143000"/>
          </a:xfrm>
        </p:spPr>
        <p:txBody>
          <a:bodyPr anchor="ctr">
            <a:normAutofit/>
          </a:bodyPr>
          <a:lstStyle/>
          <a:p>
            <a:pPr>
              <a:lnSpc>
                <a:spcPct val="90000"/>
              </a:lnSpc>
            </a:pPr>
            <a:r>
              <a:rPr lang="sv-SE" sz="3700" dirty="0"/>
              <a:t>Mål för kommunens brandskyddsarbete:</a:t>
            </a:r>
          </a:p>
        </p:txBody>
      </p:sp>
      <p:graphicFrame>
        <p:nvGraphicFramePr>
          <p:cNvPr id="5" name="Platshållare för innehåll 2">
            <a:extLst>
              <a:ext uri="{FF2B5EF4-FFF2-40B4-BE49-F238E27FC236}">
                <a16:creationId xmlns:a16="http://schemas.microsoft.com/office/drawing/2014/main" id="{0D2AEA9A-1F45-4E33-86A8-CBE80AD2E276}"/>
              </a:ext>
            </a:extLst>
          </p:cNvPr>
          <p:cNvGraphicFramePr>
            <a:graphicFrameLocks noGrp="1"/>
          </p:cNvGraphicFramePr>
          <p:nvPr>
            <p:ph idx="1"/>
          </p:nvPr>
        </p:nvGraphicFramePr>
        <p:xfrm>
          <a:off x="2505077" y="1600203"/>
          <a:ext cx="7172325" cy="401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270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F4E8BF-BA6F-4433-83B0-E9451D256745}"/>
              </a:ext>
            </a:extLst>
          </p:cNvPr>
          <p:cNvSpPr>
            <a:spLocks noGrp="1"/>
          </p:cNvSpPr>
          <p:nvPr>
            <p:ph type="ctrTitle"/>
          </p:nvPr>
        </p:nvSpPr>
        <p:spPr>
          <a:xfrm>
            <a:off x="2495550" y="1006478"/>
            <a:ext cx="7181850" cy="1470025"/>
          </a:xfrm>
        </p:spPr>
        <p:txBody>
          <a:bodyPr anchor="ctr">
            <a:normAutofit fontScale="90000"/>
          </a:bodyPr>
          <a:lstStyle/>
          <a:p>
            <a:r>
              <a:rPr lang="sv-SE" dirty="0"/>
              <a:t>Aktiviteter för att uppnå målen:</a:t>
            </a:r>
          </a:p>
        </p:txBody>
      </p:sp>
      <p:sp>
        <p:nvSpPr>
          <p:cNvPr id="3" name="Platshållare för innehåll 2">
            <a:extLst>
              <a:ext uri="{FF2B5EF4-FFF2-40B4-BE49-F238E27FC236}">
                <a16:creationId xmlns:a16="http://schemas.microsoft.com/office/drawing/2014/main" id="{766B88CF-468F-4F05-B6E2-81C1D62EC664}"/>
              </a:ext>
            </a:extLst>
          </p:cNvPr>
          <p:cNvSpPr>
            <a:spLocks noGrp="1"/>
          </p:cNvSpPr>
          <p:nvPr>
            <p:ph type="subTitle" idx="1"/>
          </p:nvPr>
        </p:nvSpPr>
        <p:spPr>
          <a:xfrm>
            <a:off x="2895600" y="2812476"/>
            <a:ext cx="6400800" cy="2483427"/>
          </a:xfrm>
        </p:spPr>
        <p:txBody>
          <a:bodyPr>
            <a:noAutofit/>
          </a:bodyPr>
          <a:lstStyle/>
          <a:p>
            <a:pPr marL="342900" indent="-342900" algn="l">
              <a:buFont typeface="Arial" panose="020B0604020202020204" pitchFamily="34" charset="0"/>
              <a:buChar char="•"/>
            </a:pPr>
            <a:r>
              <a:rPr lang="sv-SE" b="1" i="1" dirty="0"/>
              <a:t>Brandskyddsorganisation och ansvarsfördelning</a:t>
            </a:r>
          </a:p>
          <a:p>
            <a:pPr marL="342900" indent="-342900" algn="l">
              <a:buFont typeface="Arial" panose="020B0604020202020204" pitchFamily="34" charset="0"/>
              <a:buChar char="•"/>
            </a:pPr>
            <a:r>
              <a:rPr lang="sv-SE" b="1" i="1" dirty="0"/>
              <a:t>Brister i brandskyddet ska upptäckas och åtgärdas</a:t>
            </a:r>
          </a:p>
          <a:p>
            <a:pPr marL="342900" indent="-342900" algn="l">
              <a:buFont typeface="Arial" panose="020B0604020202020204" pitchFamily="34" charset="0"/>
              <a:buChar char="•"/>
            </a:pPr>
            <a:r>
              <a:rPr lang="sv-SE" b="1" i="1" dirty="0"/>
              <a:t>Medarbetare ska utbildas och övas</a:t>
            </a:r>
          </a:p>
          <a:p>
            <a:pPr marL="342900" indent="-342900" algn="l">
              <a:buFont typeface="Arial" panose="020B0604020202020204" pitchFamily="34" charset="0"/>
              <a:buChar char="•"/>
            </a:pPr>
            <a:r>
              <a:rPr lang="sv-SE" b="1" i="1" dirty="0"/>
              <a:t>Information ska ges till skolelever</a:t>
            </a:r>
          </a:p>
          <a:p>
            <a:pPr marL="342900" indent="-342900" algn="l">
              <a:buFont typeface="Arial" panose="020B0604020202020204" pitchFamily="34" charset="0"/>
              <a:buChar char="•"/>
            </a:pPr>
            <a:r>
              <a:rPr lang="sv-SE" b="1" i="1" dirty="0"/>
              <a:t>Risk för anlagda bränder ska minskas</a:t>
            </a:r>
          </a:p>
          <a:p>
            <a:pPr marL="342900" indent="-342900" algn="l">
              <a:buFont typeface="Arial" panose="020B0604020202020204" pitchFamily="34" charset="0"/>
              <a:buChar char="•"/>
            </a:pPr>
            <a:r>
              <a:rPr lang="sv-SE" b="1" i="1" dirty="0"/>
              <a:t>Rapportering av inträffades incidenter</a:t>
            </a:r>
          </a:p>
        </p:txBody>
      </p:sp>
    </p:spTree>
    <p:extLst>
      <p:ext uri="{BB962C8B-B14F-4D97-AF65-F5344CB8AC3E}">
        <p14:creationId xmlns:p14="http://schemas.microsoft.com/office/powerpoint/2010/main" val="229778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BF9F9980-132E-462E-B773-7816D11660FA}"/>
              </a:ext>
            </a:extLst>
          </p:cNvPr>
          <p:cNvSpPr>
            <a:spLocks noGrp="1"/>
          </p:cNvSpPr>
          <p:nvPr>
            <p:ph type="title"/>
          </p:nvPr>
        </p:nvSpPr>
        <p:spPr>
          <a:xfrm>
            <a:off x="2505075" y="274638"/>
            <a:ext cx="7172326" cy="1143000"/>
          </a:xfrm>
        </p:spPr>
        <p:txBody>
          <a:bodyPr anchor="ctr">
            <a:normAutofit/>
          </a:bodyPr>
          <a:lstStyle/>
          <a:p>
            <a:r>
              <a:rPr lang="sv-SE" dirty="0"/>
              <a:t>Vid brand:</a:t>
            </a:r>
          </a:p>
        </p:txBody>
      </p:sp>
      <p:pic>
        <p:nvPicPr>
          <p:cNvPr id="3" name="Bildobjekt 2">
            <a:extLst>
              <a:ext uri="{FF2B5EF4-FFF2-40B4-BE49-F238E27FC236}">
                <a16:creationId xmlns:a16="http://schemas.microsoft.com/office/drawing/2014/main" id="{90F33347-7C84-4686-97A6-8AF802262BAC}"/>
              </a:ext>
            </a:extLst>
          </p:cNvPr>
          <p:cNvPicPr>
            <a:picLocks noChangeAspect="1"/>
          </p:cNvPicPr>
          <p:nvPr/>
        </p:nvPicPr>
        <p:blipFill>
          <a:blip r:embed="rId2"/>
          <a:stretch>
            <a:fillRect/>
          </a:stretch>
        </p:blipFill>
        <p:spPr>
          <a:xfrm>
            <a:off x="4488876" y="1600203"/>
            <a:ext cx="3172691" cy="4509655"/>
          </a:xfrm>
          <a:prstGeom prst="rect">
            <a:avLst/>
          </a:prstGeom>
          <a:noFill/>
        </p:spPr>
      </p:pic>
    </p:spTree>
    <p:extLst>
      <p:ext uri="{BB962C8B-B14F-4D97-AF65-F5344CB8AC3E}">
        <p14:creationId xmlns:p14="http://schemas.microsoft.com/office/powerpoint/2010/main" val="217495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A5EE70-14BD-41F9-ACC0-59B63AE49599}"/>
              </a:ext>
            </a:extLst>
          </p:cNvPr>
          <p:cNvSpPr>
            <a:spLocks noGrp="1"/>
          </p:cNvSpPr>
          <p:nvPr>
            <p:ph type="title"/>
          </p:nvPr>
        </p:nvSpPr>
        <p:spPr>
          <a:xfrm>
            <a:off x="2509837" y="1854056"/>
            <a:ext cx="7172326" cy="1143000"/>
          </a:xfrm>
        </p:spPr>
        <p:txBody>
          <a:bodyPr>
            <a:normAutofit fontScale="90000"/>
          </a:bodyPr>
          <a:lstStyle/>
          <a:p>
            <a:r>
              <a:rPr lang="sv-SE" dirty="0"/>
              <a:t>Ta fram och visa arbetsplatsens SBA-pärm!</a:t>
            </a:r>
          </a:p>
        </p:txBody>
      </p:sp>
      <p:pic>
        <p:nvPicPr>
          <p:cNvPr id="3" name="Bildobjekt 2">
            <a:extLst>
              <a:ext uri="{FF2B5EF4-FFF2-40B4-BE49-F238E27FC236}">
                <a16:creationId xmlns:a16="http://schemas.microsoft.com/office/drawing/2014/main" id="{B94522FC-CBB5-44A8-A112-76F927B49CB0}"/>
              </a:ext>
            </a:extLst>
          </p:cNvPr>
          <p:cNvPicPr>
            <a:picLocks noChangeAspect="1"/>
          </p:cNvPicPr>
          <p:nvPr/>
        </p:nvPicPr>
        <p:blipFill>
          <a:blip r:embed="rId3"/>
          <a:stretch>
            <a:fillRect/>
          </a:stretch>
        </p:blipFill>
        <p:spPr>
          <a:xfrm>
            <a:off x="3197806" y="3605645"/>
            <a:ext cx="2898197" cy="2208150"/>
          </a:xfrm>
          <a:prstGeom prst="rect">
            <a:avLst/>
          </a:prstGeom>
        </p:spPr>
      </p:pic>
      <p:pic>
        <p:nvPicPr>
          <p:cNvPr id="4" name="Bildobjekt 3">
            <a:extLst>
              <a:ext uri="{FF2B5EF4-FFF2-40B4-BE49-F238E27FC236}">
                <a16:creationId xmlns:a16="http://schemas.microsoft.com/office/drawing/2014/main" id="{329571A3-3F71-42C9-9C63-5D9C7E8C4DC5}"/>
              </a:ext>
            </a:extLst>
          </p:cNvPr>
          <p:cNvPicPr>
            <a:picLocks noChangeAspect="1"/>
          </p:cNvPicPr>
          <p:nvPr/>
        </p:nvPicPr>
        <p:blipFill>
          <a:blip r:embed="rId4"/>
          <a:stretch>
            <a:fillRect/>
          </a:stretch>
        </p:blipFill>
        <p:spPr>
          <a:xfrm>
            <a:off x="7003475" y="3681020"/>
            <a:ext cx="1990725" cy="2057400"/>
          </a:xfrm>
          <a:prstGeom prst="rect">
            <a:avLst/>
          </a:prstGeom>
        </p:spPr>
      </p:pic>
      <p:sp>
        <p:nvSpPr>
          <p:cNvPr id="5" name="Pil: vänster 4">
            <a:extLst>
              <a:ext uri="{FF2B5EF4-FFF2-40B4-BE49-F238E27FC236}">
                <a16:creationId xmlns:a16="http://schemas.microsoft.com/office/drawing/2014/main" id="{E67A8239-C42F-4A51-A344-D139CF1F7C33}"/>
              </a:ext>
            </a:extLst>
          </p:cNvPr>
          <p:cNvSpPr/>
          <p:nvPr/>
        </p:nvSpPr>
        <p:spPr>
          <a:xfrm>
            <a:off x="5999021" y="4054912"/>
            <a:ext cx="900545" cy="3854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42587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70CC824-C60F-E3CC-2414-008948B7D1E3}"/>
              </a:ext>
            </a:extLst>
          </p:cNvPr>
          <p:cNvSpPr>
            <a:spLocks noGrp="1"/>
          </p:cNvSpPr>
          <p:nvPr>
            <p:ph type="ctrTitle"/>
          </p:nvPr>
        </p:nvSpPr>
        <p:spPr/>
        <p:txBody>
          <a:bodyPr/>
          <a:lstStyle/>
          <a:p>
            <a:r>
              <a:rPr lang="sv-SE" dirty="0"/>
              <a:t>Gemensamt kunskapsprov</a:t>
            </a:r>
          </a:p>
        </p:txBody>
      </p:sp>
      <p:sp>
        <p:nvSpPr>
          <p:cNvPr id="4" name="Underrubrik 3">
            <a:extLst>
              <a:ext uri="{FF2B5EF4-FFF2-40B4-BE49-F238E27FC236}">
                <a16:creationId xmlns:a16="http://schemas.microsoft.com/office/drawing/2014/main" id="{EAEC203D-DB0A-1168-6931-6F7B4263D88E}"/>
              </a:ext>
            </a:extLst>
          </p:cNvPr>
          <p:cNvSpPr>
            <a:spLocks noGrp="1"/>
          </p:cNvSpPr>
          <p:nvPr>
            <p:ph type="subTitle" idx="1"/>
          </p:nvPr>
        </p:nvSpPr>
        <p:spPr/>
        <p:txBody>
          <a:bodyPr/>
          <a:lstStyle/>
          <a:p>
            <a:r>
              <a:rPr lang="sv-SE" dirty="0">
                <a:solidFill>
                  <a:srgbClr val="FF0000"/>
                </a:solidFill>
                <a:hlinkClick r:id="rId2">
                  <a:extLst>
                    <a:ext uri="{A12FA001-AC4F-418D-AE19-62706E023703}">
                      <ahyp:hlinkClr xmlns:ahyp="http://schemas.microsoft.com/office/drawing/2018/hyperlinkcolor" val="tx"/>
                    </a:ext>
                  </a:extLst>
                </a:hlinkClick>
              </a:rPr>
              <a:t>Länk till kunskapsprovet på EIRA</a:t>
            </a:r>
            <a:r>
              <a:rPr lang="sv-SE" dirty="0">
                <a:solidFill>
                  <a:srgbClr val="FF0000"/>
                </a:solidFill>
              </a:rPr>
              <a:t> </a:t>
            </a:r>
          </a:p>
        </p:txBody>
      </p:sp>
    </p:spTree>
    <p:extLst>
      <p:ext uri="{BB962C8B-B14F-4D97-AF65-F5344CB8AC3E}">
        <p14:creationId xmlns:p14="http://schemas.microsoft.com/office/powerpoint/2010/main" val="92194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C7776A-0617-47DF-97A8-FE793A93ECA8}"/>
              </a:ext>
            </a:extLst>
          </p:cNvPr>
          <p:cNvSpPr>
            <a:spLocks noGrp="1"/>
          </p:cNvSpPr>
          <p:nvPr>
            <p:ph type="title"/>
          </p:nvPr>
        </p:nvSpPr>
        <p:spPr>
          <a:xfrm>
            <a:off x="2509837" y="1085132"/>
            <a:ext cx="7172326" cy="2343871"/>
          </a:xfrm>
        </p:spPr>
        <p:txBody>
          <a:bodyPr>
            <a:normAutofit/>
          </a:bodyPr>
          <a:lstStyle/>
          <a:p>
            <a:r>
              <a:rPr lang="sv-SE" dirty="0"/>
              <a:t>Har ni gjort nano-utbildningen om brandsäkerhet som finns på EIRA?</a:t>
            </a:r>
          </a:p>
        </p:txBody>
      </p:sp>
      <p:pic>
        <p:nvPicPr>
          <p:cNvPr id="4" name="Bildobjekt 3">
            <a:extLst>
              <a:ext uri="{FF2B5EF4-FFF2-40B4-BE49-F238E27FC236}">
                <a16:creationId xmlns:a16="http://schemas.microsoft.com/office/drawing/2014/main" id="{2FB40E45-22BA-4C08-9F75-D3DFC143BA11}"/>
              </a:ext>
            </a:extLst>
          </p:cNvPr>
          <p:cNvPicPr>
            <a:picLocks noChangeAspect="1"/>
          </p:cNvPicPr>
          <p:nvPr/>
        </p:nvPicPr>
        <p:blipFill>
          <a:blip r:embed="rId3"/>
          <a:stretch>
            <a:fillRect/>
          </a:stretch>
        </p:blipFill>
        <p:spPr>
          <a:xfrm>
            <a:off x="2734976" y="3846368"/>
            <a:ext cx="2981325" cy="1104900"/>
          </a:xfrm>
          <a:prstGeom prst="rect">
            <a:avLst/>
          </a:prstGeom>
        </p:spPr>
      </p:pic>
      <p:pic>
        <p:nvPicPr>
          <p:cNvPr id="5" name="Bildobjekt 4">
            <a:extLst>
              <a:ext uri="{FF2B5EF4-FFF2-40B4-BE49-F238E27FC236}">
                <a16:creationId xmlns:a16="http://schemas.microsoft.com/office/drawing/2014/main" id="{B90049B7-E7A8-430D-81C7-88A46B42C890}"/>
              </a:ext>
            </a:extLst>
          </p:cNvPr>
          <p:cNvPicPr>
            <a:picLocks noChangeAspect="1"/>
          </p:cNvPicPr>
          <p:nvPr/>
        </p:nvPicPr>
        <p:blipFill>
          <a:blip r:embed="rId4"/>
          <a:stretch>
            <a:fillRect/>
          </a:stretch>
        </p:blipFill>
        <p:spPr>
          <a:xfrm>
            <a:off x="6628104" y="3429000"/>
            <a:ext cx="3621664" cy="1107110"/>
          </a:xfrm>
          <a:prstGeom prst="rect">
            <a:avLst/>
          </a:prstGeom>
        </p:spPr>
      </p:pic>
    </p:spTree>
    <p:extLst>
      <p:ext uri="{BB962C8B-B14F-4D97-AF65-F5344CB8AC3E}">
        <p14:creationId xmlns:p14="http://schemas.microsoft.com/office/powerpoint/2010/main" val="418070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8C93C00-C14D-4A2B-8B5E-7EAFD225B6C7}"/>
              </a:ext>
            </a:extLst>
          </p:cNvPr>
          <p:cNvSpPr/>
          <p:nvPr/>
        </p:nvSpPr>
        <p:spPr>
          <a:xfrm>
            <a:off x="2646221" y="2126811"/>
            <a:ext cx="7031183" cy="1569660"/>
          </a:xfrm>
          <a:prstGeom prst="rect">
            <a:avLst/>
          </a:prstGeom>
        </p:spPr>
        <p:txBody>
          <a:bodyPr wrap="square">
            <a:spAutoFit/>
          </a:bodyPr>
          <a:lstStyle/>
          <a:p>
            <a:r>
              <a:rPr lang="sv-SE" sz="4800" dirty="0">
                <a:solidFill>
                  <a:srgbClr val="231F20"/>
                </a:solidFill>
                <a:latin typeface="CIDFont+F4"/>
              </a:rPr>
              <a:t>Varje år omkommer cirka 100 personer i bränder.</a:t>
            </a:r>
            <a:endParaRPr lang="sv-SE" sz="4800" dirty="0"/>
          </a:p>
        </p:txBody>
      </p:sp>
    </p:spTree>
    <p:extLst>
      <p:ext uri="{BB962C8B-B14F-4D97-AF65-F5344CB8AC3E}">
        <p14:creationId xmlns:p14="http://schemas.microsoft.com/office/powerpoint/2010/main" val="19600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45E39B5-F30D-4273-B7D3-1C5146CB7D3C}"/>
              </a:ext>
            </a:extLst>
          </p:cNvPr>
          <p:cNvSpPr>
            <a:spLocks noGrp="1"/>
          </p:cNvSpPr>
          <p:nvPr>
            <p:ph type="title"/>
          </p:nvPr>
        </p:nvSpPr>
        <p:spPr>
          <a:xfrm>
            <a:off x="2509837" y="1751100"/>
            <a:ext cx="7172326" cy="1143000"/>
          </a:xfrm>
        </p:spPr>
        <p:txBody>
          <a:bodyPr>
            <a:normAutofit fontScale="90000"/>
          </a:bodyPr>
          <a:lstStyle/>
          <a:p>
            <a:r>
              <a:rPr lang="sv-SE" dirty="0"/>
              <a:t>Vad har vi för brandrisker på vår arbetsplats?</a:t>
            </a:r>
          </a:p>
        </p:txBody>
      </p:sp>
      <p:pic>
        <p:nvPicPr>
          <p:cNvPr id="1028" name="Picture 4" descr="brandrisk - Räddningstjänsten Östra Götaland">
            <a:extLst>
              <a:ext uri="{FF2B5EF4-FFF2-40B4-BE49-F238E27FC236}">
                <a16:creationId xmlns:a16="http://schemas.microsoft.com/office/drawing/2014/main" id="{7260FF5E-F61F-45C9-B8AF-E7877A422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915" y="3495238"/>
            <a:ext cx="292417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21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1AEC04-06B7-4E17-B9F8-C296B1965161}"/>
              </a:ext>
            </a:extLst>
          </p:cNvPr>
          <p:cNvSpPr>
            <a:spLocks noGrp="1"/>
          </p:cNvSpPr>
          <p:nvPr>
            <p:ph type="title"/>
          </p:nvPr>
        </p:nvSpPr>
        <p:spPr>
          <a:xfrm>
            <a:off x="2505075" y="274638"/>
            <a:ext cx="7172326" cy="1143000"/>
          </a:xfrm>
        </p:spPr>
        <p:txBody>
          <a:bodyPr anchor="ctr">
            <a:normAutofit/>
          </a:bodyPr>
          <a:lstStyle/>
          <a:p>
            <a:r>
              <a:rPr lang="sv-SE" dirty="0"/>
              <a:t>Vad säger lagen?</a:t>
            </a:r>
          </a:p>
        </p:txBody>
      </p:sp>
      <p:sp>
        <p:nvSpPr>
          <p:cNvPr id="3" name="Platshållare för innehåll 2">
            <a:extLst>
              <a:ext uri="{FF2B5EF4-FFF2-40B4-BE49-F238E27FC236}">
                <a16:creationId xmlns:a16="http://schemas.microsoft.com/office/drawing/2014/main" id="{F6AFC00A-6A92-4EB0-81E2-C79AB8BC8D9A}"/>
              </a:ext>
            </a:extLst>
          </p:cNvPr>
          <p:cNvSpPr>
            <a:spLocks noGrp="1"/>
          </p:cNvSpPr>
          <p:nvPr>
            <p:ph sz="half" idx="1"/>
          </p:nvPr>
        </p:nvSpPr>
        <p:spPr>
          <a:xfrm>
            <a:off x="2505077" y="1600201"/>
            <a:ext cx="3514725" cy="3695700"/>
          </a:xfrm>
        </p:spPr>
        <p:txBody>
          <a:bodyPr>
            <a:normAutofit/>
          </a:bodyPr>
          <a:lstStyle/>
          <a:p>
            <a:pPr marL="0" indent="0">
              <a:buNone/>
            </a:pPr>
            <a:r>
              <a:rPr lang="sv-SE" sz="2000" dirty="0"/>
              <a:t>Enligt lag om skydd mot olyckor har den som äger en byggnad och den som bedriver verksamhet i en byggnad ansvar för brandskyddet. Det innebär skyldighet att i skälig omfattning hålla utrustning för släckning av brand och för livräddning vid brand eller annan olycka och i övrigt vidta de åtgärder som behövs för att förebygga brand och för att hindra eller begränsa skador till följd av brand.</a:t>
            </a:r>
          </a:p>
          <a:p>
            <a:pPr marL="0" indent="0">
              <a:buNone/>
            </a:pPr>
            <a:endParaRPr lang="sv-SE" sz="2000" dirty="0"/>
          </a:p>
        </p:txBody>
      </p:sp>
      <p:pic>
        <p:nvPicPr>
          <p:cNvPr id="4" name="Bildobjekt 3">
            <a:extLst>
              <a:ext uri="{FF2B5EF4-FFF2-40B4-BE49-F238E27FC236}">
                <a16:creationId xmlns:a16="http://schemas.microsoft.com/office/drawing/2014/main" id="{9208069D-E7E7-4674-9771-B1430B6D6CA2}"/>
              </a:ext>
            </a:extLst>
          </p:cNvPr>
          <p:cNvPicPr>
            <a:picLocks noChangeAspect="1"/>
          </p:cNvPicPr>
          <p:nvPr/>
        </p:nvPicPr>
        <p:blipFill rotWithShape="1">
          <a:blip r:embed="rId2"/>
          <a:srcRect l="21730" r="24919" b="-2"/>
          <a:stretch/>
        </p:blipFill>
        <p:spPr>
          <a:xfrm>
            <a:off x="6172200" y="1600201"/>
            <a:ext cx="3505200" cy="3695700"/>
          </a:xfrm>
          <a:prstGeom prst="rect">
            <a:avLst/>
          </a:prstGeom>
          <a:noFill/>
        </p:spPr>
      </p:pic>
    </p:spTree>
    <p:extLst>
      <p:ext uri="{BB962C8B-B14F-4D97-AF65-F5344CB8AC3E}">
        <p14:creationId xmlns:p14="http://schemas.microsoft.com/office/powerpoint/2010/main" val="308520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164839B-EA6C-4BBA-B2CF-1BF2CF71D79A}"/>
              </a:ext>
            </a:extLst>
          </p:cNvPr>
          <p:cNvSpPr>
            <a:spLocks noGrp="1"/>
          </p:cNvSpPr>
          <p:nvPr>
            <p:ph idx="1"/>
          </p:nvPr>
        </p:nvSpPr>
        <p:spPr/>
        <p:txBody>
          <a:bodyPr/>
          <a:lstStyle/>
          <a:p>
            <a:pPr marL="0" indent="0">
              <a:buNone/>
            </a:pPr>
            <a:r>
              <a:rPr lang="sv-SE" dirty="0"/>
              <a:t>För att uppfylla kraven i lagstiftningen ska ett systematiskt och kontinuerligt brandskyddsarbete som utgår från de risker som finns i verksamheten bedrivas.</a:t>
            </a:r>
          </a:p>
          <a:p>
            <a:endParaRPr lang="sv-SE" dirty="0"/>
          </a:p>
        </p:txBody>
      </p:sp>
    </p:spTree>
    <p:extLst>
      <p:ext uri="{BB962C8B-B14F-4D97-AF65-F5344CB8AC3E}">
        <p14:creationId xmlns:p14="http://schemas.microsoft.com/office/powerpoint/2010/main" val="4230997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2D8EB3-7591-4BC1-B123-001D6D07E56A}"/>
              </a:ext>
            </a:extLst>
          </p:cNvPr>
          <p:cNvSpPr>
            <a:spLocks noGrp="1"/>
          </p:cNvSpPr>
          <p:nvPr>
            <p:ph type="title"/>
          </p:nvPr>
        </p:nvSpPr>
        <p:spPr/>
        <p:txBody>
          <a:bodyPr>
            <a:normAutofit/>
          </a:bodyPr>
          <a:lstStyle/>
          <a:p>
            <a:r>
              <a:rPr lang="sv-SE" dirty="0"/>
              <a:t>Vad innebär systematisk brandskyddsarbete?</a:t>
            </a:r>
          </a:p>
        </p:txBody>
      </p:sp>
      <p:sp>
        <p:nvSpPr>
          <p:cNvPr id="3" name="Platshållare för innehåll 2">
            <a:extLst>
              <a:ext uri="{FF2B5EF4-FFF2-40B4-BE49-F238E27FC236}">
                <a16:creationId xmlns:a16="http://schemas.microsoft.com/office/drawing/2014/main" id="{9A1FCA18-5E14-4908-9732-FEEB77D9564D}"/>
              </a:ext>
            </a:extLst>
          </p:cNvPr>
          <p:cNvSpPr>
            <a:spLocks noGrp="1"/>
          </p:cNvSpPr>
          <p:nvPr>
            <p:ph idx="1"/>
          </p:nvPr>
        </p:nvSpPr>
        <p:spPr>
          <a:xfrm>
            <a:off x="2505077" y="2210937"/>
            <a:ext cx="7172325" cy="3084962"/>
          </a:xfrm>
        </p:spPr>
        <p:txBody>
          <a:bodyPr>
            <a:normAutofit/>
          </a:bodyPr>
          <a:lstStyle/>
          <a:p>
            <a:pPr marL="0" indent="0">
              <a:buNone/>
            </a:pPr>
            <a:r>
              <a:rPr lang="sv-SE" dirty="0"/>
              <a:t>Ett strukturerat sätt att planera, utbilda, dokumentera, kontrollera och följa upp brandskyddsarbetet inom sin verksamhet. SBA ska vara integrerat i verksamhetens dagliga rutiner och följas upp.</a:t>
            </a:r>
          </a:p>
        </p:txBody>
      </p:sp>
    </p:spTree>
    <p:extLst>
      <p:ext uri="{BB962C8B-B14F-4D97-AF65-F5344CB8AC3E}">
        <p14:creationId xmlns:p14="http://schemas.microsoft.com/office/powerpoint/2010/main" val="124624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2280BD-00F4-4EF3-BB58-5018D009BB30}"/>
              </a:ext>
            </a:extLst>
          </p:cNvPr>
          <p:cNvSpPr>
            <a:spLocks noGrp="1"/>
          </p:cNvSpPr>
          <p:nvPr>
            <p:ph type="title"/>
          </p:nvPr>
        </p:nvSpPr>
        <p:spPr>
          <a:xfrm>
            <a:off x="2505075" y="274638"/>
            <a:ext cx="7172326" cy="1143000"/>
          </a:xfrm>
        </p:spPr>
        <p:txBody>
          <a:bodyPr anchor="ctr">
            <a:normAutofit/>
          </a:bodyPr>
          <a:lstStyle/>
          <a:p>
            <a:r>
              <a:rPr lang="sv-SE" dirty="0"/>
              <a:t>Jaha, och hur gör man det då?</a:t>
            </a:r>
          </a:p>
        </p:txBody>
      </p:sp>
      <p:sp>
        <p:nvSpPr>
          <p:cNvPr id="71" name="Content Placeholder 2">
            <a:extLst>
              <a:ext uri="{FF2B5EF4-FFF2-40B4-BE49-F238E27FC236}">
                <a16:creationId xmlns:a16="http://schemas.microsoft.com/office/drawing/2014/main" id="{90A5DE6E-8EA8-4F76-8DBC-C4D6C129B08B}"/>
              </a:ext>
            </a:extLst>
          </p:cNvPr>
          <p:cNvSpPr>
            <a:spLocks noGrp="1"/>
          </p:cNvSpPr>
          <p:nvPr>
            <p:ph sz="half" idx="1"/>
          </p:nvPr>
        </p:nvSpPr>
        <p:spPr>
          <a:xfrm>
            <a:off x="2028968" y="1600203"/>
            <a:ext cx="3990832" cy="4459405"/>
          </a:xfrm>
        </p:spPr>
        <p:txBody>
          <a:bodyPr>
            <a:normAutofit fontScale="47500" lnSpcReduction="20000"/>
          </a:bodyPr>
          <a:lstStyle/>
          <a:p>
            <a:pPr marL="0" indent="0">
              <a:buNone/>
            </a:pPr>
            <a:r>
              <a:rPr lang="en-US" sz="5100" dirty="0"/>
              <a:t>Genom:</a:t>
            </a:r>
          </a:p>
          <a:p>
            <a:pPr marL="0" indent="0">
              <a:buNone/>
            </a:pPr>
            <a:endParaRPr lang="en-US" sz="5100" dirty="0"/>
          </a:p>
          <a:p>
            <a:r>
              <a:rPr lang="en-US" sz="5100" dirty="0"/>
              <a:t>Brandskyddspolicy</a:t>
            </a:r>
          </a:p>
          <a:p>
            <a:r>
              <a:rPr lang="en-US" sz="5100" dirty="0"/>
              <a:t>Brandskyddsorganisation</a:t>
            </a:r>
          </a:p>
          <a:p>
            <a:r>
              <a:rPr lang="en-US" sz="5100" dirty="0"/>
              <a:t>Utbildning</a:t>
            </a:r>
          </a:p>
          <a:p>
            <a:r>
              <a:rPr lang="en-US" sz="5100" dirty="0"/>
              <a:t>Rutiner</a:t>
            </a:r>
          </a:p>
          <a:p>
            <a:r>
              <a:rPr lang="en-US" sz="5100" dirty="0"/>
              <a:t>Dokumentation av byggnadstekniskt brandskydd</a:t>
            </a:r>
          </a:p>
          <a:p>
            <a:r>
              <a:rPr lang="en-US" sz="5100" dirty="0"/>
              <a:t>Drift- och underhållsrutiner</a:t>
            </a:r>
          </a:p>
          <a:p>
            <a:r>
              <a:rPr lang="en-US" sz="5100" dirty="0"/>
              <a:t>Kontroll och uppföljning</a:t>
            </a:r>
          </a:p>
          <a:p>
            <a:pPr marL="0" indent="0">
              <a:buNone/>
            </a:pPr>
            <a:endParaRPr lang="en-US" dirty="0"/>
          </a:p>
          <a:p>
            <a:endParaRPr lang="en-US" dirty="0"/>
          </a:p>
        </p:txBody>
      </p:sp>
      <p:pic>
        <p:nvPicPr>
          <p:cNvPr id="1026" name="Picture 2" descr="Systematiskt brandskyddsarbete I Utbildning I Stockholm I Boka kurs.">
            <a:extLst>
              <a:ext uri="{FF2B5EF4-FFF2-40B4-BE49-F238E27FC236}">
                <a16:creationId xmlns:a16="http://schemas.microsoft.com/office/drawing/2014/main" id="{D2D38FA0-8EA7-4FFA-98C1-804CAB2178A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72200" y="1636754"/>
            <a:ext cx="3505200" cy="3622599"/>
          </a:xfrm>
          <a:prstGeom prst="rect">
            <a:avLst/>
          </a:prstGeom>
          <a:solidFill>
            <a:srgbClr val="FFFFFF"/>
          </a:solidFill>
        </p:spPr>
      </p:pic>
    </p:spTree>
    <p:extLst>
      <p:ext uri="{BB962C8B-B14F-4D97-AF65-F5344CB8AC3E}">
        <p14:creationId xmlns:p14="http://schemas.microsoft.com/office/powerpoint/2010/main" val="232412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0022952-6C37-44F9-B35A-A080C2A87970}"/>
              </a:ext>
            </a:extLst>
          </p:cNvPr>
          <p:cNvSpPr>
            <a:spLocks noGrp="1"/>
          </p:cNvSpPr>
          <p:nvPr>
            <p:ph type="title"/>
          </p:nvPr>
        </p:nvSpPr>
        <p:spPr/>
        <p:txBody>
          <a:bodyPr>
            <a:normAutofit/>
          </a:bodyPr>
          <a:lstStyle/>
          <a:p>
            <a:r>
              <a:rPr lang="sv-SE" dirty="0"/>
              <a:t>Vad är syftet med en brandskyddspolicy?</a:t>
            </a:r>
          </a:p>
        </p:txBody>
      </p:sp>
      <p:sp>
        <p:nvSpPr>
          <p:cNvPr id="6" name="Platshållare för innehåll 5">
            <a:extLst>
              <a:ext uri="{FF2B5EF4-FFF2-40B4-BE49-F238E27FC236}">
                <a16:creationId xmlns:a16="http://schemas.microsoft.com/office/drawing/2014/main" id="{7E2FE062-0B25-41FC-A97F-FA5ADFDA95E1}"/>
              </a:ext>
            </a:extLst>
          </p:cNvPr>
          <p:cNvSpPr>
            <a:spLocks noGrp="1"/>
          </p:cNvSpPr>
          <p:nvPr>
            <p:ph idx="1"/>
          </p:nvPr>
        </p:nvSpPr>
        <p:spPr>
          <a:xfrm>
            <a:off x="2505077" y="1600200"/>
            <a:ext cx="7172325" cy="4191000"/>
          </a:xfrm>
        </p:spPr>
        <p:txBody>
          <a:bodyPr>
            <a:noAutofit/>
          </a:bodyPr>
          <a:lstStyle/>
          <a:p>
            <a:r>
              <a:rPr lang="sv-SE" dirty="0"/>
              <a:t>Att säkerställa att systematiskt brandskyddsarbete, SBA, bedrivs i kommunen samt att beskriva de övergripande förutsättningar och mål som styr arbetet.</a:t>
            </a:r>
          </a:p>
          <a:p>
            <a:endParaRPr lang="sv-SE" dirty="0"/>
          </a:p>
          <a:p>
            <a:r>
              <a:rPr lang="sv-SE" dirty="0"/>
              <a:t>Att likrikta det systematiska brandskyddsarbetet i samtliga Räddningstjänsten Östra Skaraborgs medlemskommuner.</a:t>
            </a:r>
          </a:p>
          <a:p>
            <a:pPr marL="0" indent="0">
              <a:buNone/>
            </a:pPr>
            <a:endParaRPr lang="sv-SE" sz="2400" dirty="0"/>
          </a:p>
        </p:txBody>
      </p:sp>
      <p:pic>
        <p:nvPicPr>
          <p:cNvPr id="7" name="Bildobjekt 6">
            <a:extLst>
              <a:ext uri="{FF2B5EF4-FFF2-40B4-BE49-F238E27FC236}">
                <a16:creationId xmlns:a16="http://schemas.microsoft.com/office/drawing/2014/main" id="{0415B657-5456-40F1-966A-FB616C1BF3DA}"/>
              </a:ext>
            </a:extLst>
          </p:cNvPr>
          <p:cNvPicPr>
            <a:picLocks noChangeAspect="1"/>
          </p:cNvPicPr>
          <p:nvPr/>
        </p:nvPicPr>
        <p:blipFill>
          <a:blip r:embed="rId3"/>
          <a:stretch>
            <a:fillRect/>
          </a:stretch>
        </p:blipFill>
        <p:spPr>
          <a:xfrm>
            <a:off x="8474220" y="3695700"/>
            <a:ext cx="1556472" cy="1556472"/>
          </a:xfrm>
          <a:prstGeom prst="rect">
            <a:avLst/>
          </a:prstGeom>
        </p:spPr>
      </p:pic>
    </p:spTree>
    <p:extLst>
      <p:ext uri="{BB962C8B-B14F-4D97-AF65-F5344CB8AC3E}">
        <p14:creationId xmlns:p14="http://schemas.microsoft.com/office/powerpoint/2010/main" val="2944647638"/>
      </p:ext>
    </p:extLst>
  </p:cSld>
  <p:clrMapOvr>
    <a:masterClrMapping/>
  </p:clrMapOvr>
</p:sld>
</file>

<file path=ppt/theme/theme1.xml><?xml version="1.0" encoding="utf-8"?>
<a:theme xmlns:a="http://schemas.openxmlformats.org/drawingml/2006/main" name="Office-tema">
  <a:themeElements>
    <a:clrScheme name="Anpassat 3">
      <a:dk1>
        <a:sysClr val="windowText" lastClr="000000"/>
      </a:dk1>
      <a:lt1>
        <a:sysClr val="window" lastClr="FFFFFF"/>
      </a:lt1>
      <a:dk2>
        <a:srgbClr val="44546A"/>
      </a:dk2>
      <a:lt2>
        <a:srgbClr val="E7E6E6"/>
      </a:lt2>
      <a:accent1>
        <a:srgbClr val="0075BD"/>
      </a:accent1>
      <a:accent2>
        <a:srgbClr val="EEEEF1"/>
      </a:accent2>
      <a:accent3>
        <a:srgbClr val="A5A5A5"/>
      </a:accent3>
      <a:accent4>
        <a:srgbClr val="EEEEF1"/>
      </a:accent4>
      <a:accent5>
        <a:srgbClr val="DADED3"/>
      </a:accent5>
      <a:accent6>
        <a:srgbClr val="D7D2CB"/>
      </a:accent6>
      <a:hlink>
        <a:srgbClr val="EAF3FC"/>
      </a:hlink>
      <a:folHlink>
        <a:srgbClr val="954F72"/>
      </a:folHlink>
    </a:clrScheme>
    <a:fontScheme name="Hjo kommu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CFA504-9CBF-4E10-9D1A-FA6EE6D4AD87}" vid="{CBF9A9B3-CDF1-4ABD-A3CB-99D80CACB19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TotalTime>
  <Words>828</Words>
  <Application>Microsoft Office PowerPoint</Application>
  <PresentationFormat>Bredbild</PresentationFormat>
  <Paragraphs>74</Paragraphs>
  <Slides>17</Slides>
  <Notes>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17</vt:i4>
      </vt:variant>
    </vt:vector>
  </HeadingPairs>
  <TitlesOfParts>
    <vt:vector size="22" baseType="lpstr">
      <vt:lpstr>Arial</vt:lpstr>
      <vt:lpstr>Calibri</vt:lpstr>
      <vt:lpstr>CIDFont+F4</vt:lpstr>
      <vt:lpstr>Gill Sans MT</vt:lpstr>
      <vt:lpstr>Office-tema</vt:lpstr>
      <vt:lpstr>Systematiskt brandskyddsarbete</vt:lpstr>
      <vt:lpstr>Har ni gjort nano-utbildningen om brandsäkerhet som finns på EIRA?</vt:lpstr>
      <vt:lpstr>PowerPoint-presentation</vt:lpstr>
      <vt:lpstr>Vad har vi för brandrisker på vår arbetsplats?</vt:lpstr>
      <vt:lpstr>Vad säger lagen?</vt:lpstr>
      <vt:lpstr>PowerPoint-presentation</vt:lpstr>
      <vt:lpstr>Vad innebär systematisk brandskyddsarbete?</vt:lpstr>
      <vt:lpstr>Jaha, och hur gör man det då?</vt:lpstr>
      <vt:lpstr>Vad är syftet med en brandskyddspolicy?</vt:lpstr>
      <vt:lpstr>PowerPoint-presentation</vt:lpstr>
      <vt:lpstr>Kan ni svara på…</vt:lpstr>
      <vt:lpstr>Hur SBA är organiserat i Hjo: </vt:lpstr>
      <vt:lpstr>Mål för kommunens brandskyddsarbete:</vt:lpstr>
      <vt:lpstr>Aktiviteter för att uppnå målen:</vt:lpstr>
      <vt:lpstr>Vid brand:</vt:lpstr>
      <vt:lpstr>Ta fram och visa arbetsplatsens SBA-pärm!</vt:lpstr>
      <vt:lpstr>Gemensamt kunskapsprov</vt:lpstr>
    </vt:vector>
  </TitlesOfParts>
  <Company>Samarbete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Julian Rittermann</dc:creator>
  <cp:lastModifiedBy>Julian Rittermann</cp:lastModifiedBy>
  <cp:revision>2</cp:revision>
  <dcterms:created xsi:type="dcterms:W3CDTF">2024-04-04T09:21:38Z</dcterms:created>
  <dcterms:modified xsi:type="dcterms:W3CDTF">2024-04-15T07:23:37Z</dcterms:modified>
</cp:coreProperties>
</file>