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.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ico" ContentType="image/.ico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jpg" ContentType="image/.jp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4d537d08304b405b" Type="http://schemas.microsoft.com/office/2007/relationships/ui/extensibility" Target="customUI/customUI14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a987619bb8a448b1" Type="http://schemas.microsoft.com/office/2006/relationships/ui/extensibility" Target="customUI/customUI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4829" r:id="rId1"/>
  </p:sldMasterIdLst>
  <p:notesMasterIdLst>
    <p:notesMasterId r:id="rId7"/>
  </p:notesMasterIdLst>
  <p:handoutMasterIdLst>
    <p:handoutMasterId r:id="rId8"/>
  </p:handoutMasterIdLst>
  <p:sldIdLst>
    <p:sldId id="260" r:id="rId2"/>
    <p:sldId id="261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2477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4956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17433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89912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62392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34869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07346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79824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64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04" autoAdjust="0"/>
    <p:restoredTop sz="94774" autoAdjust="0"/>
  </p:normalViewPr>
  <p:slideViewPr>
    <p:cSldViewPr snapToGrid="0">
      <p:cViewPr>
        <p:scale>
          <a:sx n="100" d="100"/>
          <a:sy n="100" d="100"/>
        </p:scale>
        <p:origin x="-2172" y="-654"/>
      </p:cViewPr>
      <p:guideLst>
        <p:guide orient="horz" pos="3336"/>
        <p:guide pos="5136"/>
        <p:guide pos="6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-355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9C7D5-C342-4E74-A36D-2B93FBD4D0B4}" type="datetimeFigureOut">
              <a:rPr lang="en-GB" smtClean="0"/>
              <a:pPr/>
              <a:t>03/07/2015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E86AA-EB73-4583-97D9-879C6FDBBD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569763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3B48B-71E7-4CA1-8D88-0CCC8CD955CF}" type="datetimeFigureOut">
              <a:rPr lang="en-GB" smtClean="0"/>
              <a:pPr/>
              <a:t>03/07/2015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2E19B-3B3B-425F-BA02-7BD49670DB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805607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572477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44956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717433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289912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862392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434869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007346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579824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1024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1693D-7C88-4F27-B275-2C9AEBF134B2}" type="slidenum">
              <a:rPr lang="sv-SE" smtClean="0"/>
              <a:pPr/>
              <a:t>3</a:t>
            </a:fld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1550" y="1006475"/>
            <a:ext cx="718185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5433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28629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81026634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853596291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81075" y="510639"/>
            <a:ext cx="7172325" cy="641886"/>
          </a:xfrm>
        </p:spPr>
        <p:txBody>
          <a:bodyPr anchor="t" anchorCtr="0"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981074" y="1278463"/>
            <a:ext cx="3490939" cy="4017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2036" y="1277668"/>
            <a:ext cx="3511364" cy="897208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20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8" indent="0">
              <a:buNone/>
              <a:defRPr sz="1600" b="1"/>
            </a:lvl5pPr>
            <a:lvl6pPr marL="2285598" indent="0">
              <a:buNone/>
              <a:defRPr sz="1600" b="1"/>
            </a:lvl6pPr>
            <a:lvl7pPr marL="2742717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6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3508374" cy="312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470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2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09700"/>
          </a:xfrm>
        </p:spPr>
        <p:txBody>
          <a:bodyPr/>
          <a:lstStyle>
            <a:lvl1pPr marL="0" indent="0" algn="ctr">
              <a:buNone/>
              <a:defRPr/>
            </a:lvl1pPr>
            <a:lvl2pPr marL="456878" indent="0" algn="ctr">
              <a:buNone/>
              <a:defRPr/>
            </a:lvl2pPr>
            <a:lvl3pPr marL="913756" indent="0" algn="ctr">
              <a:buNone/>
              <a:defRPr/>
            </a:lvl3pPr>
            <a:lvl4pPr marL="1370635" indent="0" algn="ctr">
              <a:buNone/>
              <a:defRPr/>
            </a:lvl4pPr>
            <a:lvl5pPr marL="1827512" indent="0" algn="ctr">
              <a:buNone/>
              <a:defRPr/>
            </a:lvl5pPr>
            <a:lvl6pPr marL="2284391" indent="0" algn="ctr">
              <a:buNone/>
              <a:defRPr/>
            </a:lvl6pPr>
            <a:lvl7pPr marL="2741268" indent="0" algn="ctr">
              <a:buNone/>
              <a:defRPr/>
            </a:lvl7pPr>
            <a:lvl8pPr marL="3198146" indent="0" algn="ctr">
              <a:buNone/>
              <a:defRPr/>
            </a:lvl8pPr>
            <a:lvl9pPr marL="3655024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829392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94556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550" y="3321050"/>
            <a:ext cx="7181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1550" y="1811338"/>
            <a:ext cx="71818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="" xmlns:p14="http://schemas.microsoft.com/office/powerpoint/2010/main" val="3694348328"/>
      </p:ext>
    </p:extLst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81074" y="1600201"/>
            <a:ext cx="3514725" cy="369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505200" cy="369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54095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81074" y="1535113"/>
            <a:ext cx="35163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971550" y="2174875"/>
            <a:ext cx="3525838" cy="312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508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08375" cy="312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63911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75090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3047470"/>
      </p:ext>
    </p:extLst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81075" y="273050"/>
            <a:ext cx="24844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4578350" cy="5022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81075" y="1435101"/>
            <a:ext cx="2484438" cy="3860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="" xmlns:p14="http://schemas.microsoft.com/office/powerpoint/2010/main" val="93266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9913" y="39243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20863" y="612775"/>
            <a:ext cx="5486400" cy="3235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9913" y="44910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="" xmlns:p14="http://schemas.microsoft.com/office/powerpoint/2010/main" val="44543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81075" y="274638"/>
            <a:ext cx="71723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81074" y="1600200"/>
            <a:ext cx="7172325" cy="369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7" name="Bildobjekt 6"/>
          <p:cNvPicPr>
            <a:picLocks/>
          </p:cNvPicPr>
          <p:nvPr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138000"/>
            <a:ext cx="9144001" cy="473114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350" y="5662207"/>
            <a:ext cx="1180734" cy="4757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1522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  <p:sldLayoutId id="2147484841" r:id="rId12"/>
    <p:sldLayoutId id="2147484828" r:id="rId13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454025"/>
            <a:ext cx="7181850" cy="1470025"/>
          </a:xfrm>
        </p:spPr>
        <p:txBody>
          <a:bodyPr/>
          <a:lstStyle/>
          <a:p>
            <a:r>
              <a:rPr lang="sv-SE" dirty="0" smtClean="0"/>
              <a:t>Statusrapport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47700" y="2533650"/>
            <a:ext cx="6400800" cy="1752600"/>
          </a:xfrm>
        </p:spPr>
        <p:txBody>
          <a:bodyPr/>
          <a:lstStyle/>
          <a:p>
            <a:pPr algn="l">
              <a:spcAft>
                <a:spcPct val="50000"/>
              </a:spcAft>
              <a:defRPr/>
            </a:pPr>
            <a:r>
              <a:rPr lang="sv-SE" sz="2800" dirty="0" smtClean="0">
                <a:latin typeface="Arial"/>
              </a:rPr>
              <a:t>Projekt: &lt;Projektnamn&gt;</a:t>
            </a:r>
          </a:p>
          <a:p>
            <a:pPr algn="l">
              <a:spcAft>
                <a:spcPct val="50000"/>
              </a:spcAft>
              <a:defRPr/>
            </a:pPr>
            <a:r>
              <a:rPr lang="sv-SE" sz="2800" dirty="0" err="1" smtClean="0">
                <a:latin typeface="Arial"/>
              </a:rPr>
              <a:t>Datum:&lt;Datum</a:t>
            </a:r>
            <a:r>
              <a:rPr lang="sv-SE" sz="2800" dirty="0" smtClean="0">
                <a:latin typeface="Arial"/>
              </a:rPr>
              <a:t>&gt;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39702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 tIns="46800">
            <a:normAutofit fontScale="90000"/>
          </a:bodyPr>
          <a:lstStyle/>
          <a:p>
            <a:r>
              <a:rPr lang="sv-SE" sz="4900" b="0" dirty="0" smtClean="0"/>
              <a:t>Tidplan</a:t>
            </a:r>
            <a:endParaRPr lang="sv-SE" b="0" dirty="0"/>
          </a:p>
        </p:txBody>
      </p:sp>
      <p:sp>
        <p:nvSpPr>
          <p:cNvPr id="6" name="Underrubrik 9"/>
          <p:cNvSpPr txBox="1">
            <a:spLocks/>
          </p:cNvSpPr>
          <p:nvPr/>
        </p:nvSpPr>
        <p:spPr>
          <a:xfrm>
            <a:off x="1322115" y="1740818"/>
            <a:ext cx="6400800" cy="417420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Tx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&lt;Lägg in bild på översiktlig tidplan och markera var projektet befinner sig.&gt;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2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2"/>
          <p:cNvSpPr txBox="1">
            <a:spLocks noChangeArrowheads="1"/>
          </p:cNvSpPr>
          <p:nvPr/>
        </p:nvSpPr>
        <p:spPr bwMode="auto">
          <a:xfrm>
            <a:off x="1619250" y="38608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123" name="Rubrik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sv-SE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076" name="Underrubrik 9"/>
          <p:cNvSpPr>
            <a:spLocks noGrp="1"/>
          </p:cNvSpPr>
          <p:nvPr>
            <p:ph type="subTitle" idx="1"/>
          </p:nvPr>
        </p:nvSpPr>
        <p:spPr>
          <a:xfrm>
            <a:off x="1331913" y="1279525"/>
            <a:ext cx="6400800" cy="5162550"/>
          </a:xfrm>
        </p:spPr>
        <p:txBody>
          <a:bodyPr/>
          <a:lstStyle/>
          <a:p>
            <a:pPr marL="342900" indent="-342900" algn="l">
              <a:spcBef>
                <a:spcPct val="50000"/>
              </a:spcBef>
              <a:spcAft>
                <a:spcPct val="20000"/>
              </a:spcAft>
              <a:defRPr/>
            </a:pPr>
            <a:r>
              <a:rPr lang="sv-SE" sz="1400" dirty="0">
                <a:solidFill>
                  <a:srgbClr val="000000"/>
                </a:solidFill>
              </a:rPr>
              <a:t>Framsteg</a:t>
            </a:r>
          </a:p>
          <a:p>
            <a:pPr marL="342900" indent="-342900" algn="l">
              <a:spcAft>
                <a:spcPct val="20000"/>
              </a:spcAft>
              <a:buFontTx/>
              <a:buChar char="•"/>
              <a:defRPr/>
            </a:pPr>
            <a:r>
              <a:rPr lang="sv-SE" sz="1400" b="0" dirty="0">
                <a:solidFill>
                  <a:srgbClr val="000000"/>
                </a:solidFill>
              </a:rPr>
              <a:t>&lt;Beskriv i sammanfattad form framsteg i projektarbetet sedan föregående statusrapportering.&gt;</a:t>
            </a:r>
          </a:p>
          <a:p>
            <a:pPr algn="l">
              <a:spcAft>
                <a:spcPct val="20000"/>
              </a:spcAft>
              <a:defRPr/>
            </a:pPr>
            <a:endParaRPr lang="sv-SE" sz="1400" dirty="0">
              <a:solidFill>
                <a:srgbClr val="000000"/>
              </a:solidFill>
            </a:endParaRPr>
          </a:p>
          <a:p>
            <a:pPr marL="342900" indent="-342900" algn="l">
              <a:spcBef>
                <a:spcPct val="50000"/>
              </a:spcBef>
              <a:spcAft>
                <a:spcPct val="20000"/>
              </a:spcAft>
              <a:defRPr/>
            </a:pPr>
            <a:r>
              <a:rPr lang="sv-SE" sz="1400" dirty="0">
                <a:solidFill>
                  <a:srgbClr val="000000"/>
                </a:solidFill>
              </a:rPr>
              <a:t>Avvikelser</a:t>
            </a:r>
          </a:p>
          <a:p>
            <a:pPr marL="342900" indent="-342900" algn="l">
              <a:spcAft>
                <a:spcPct val="50000"/>
              </a:spcAft>
              <a:buFontTx/>
              <a:buChar char="•"/>
              <a:defRPr/>
            </a:pPr>
            <a:r>
              <a:rPr lang="sv-SE" sz="1400" b="0" dirty="0">
                <a:solidFill>
                  <a:srgbClr val="000000"/>
                </a:solidFill>
              </a:rPr>
              <a:t>&lt;Beskriv eventuella avvikelser i projektet.&gt;</a:t>
            </a:r>
          </a:p>
          <a:p>
            <a:pPr marL="342900" indent="-342900" algn="l">
              <a:spcAft>
                <a:spcPct val="20000"/>
              </a:spcAft>
              <a:defRPr/>
            </a:pPr>
            <a:endParaRPr lang="sv-SE" sz="1400" dirty="0">
              <a:solidFill>
                <a:srgbClr val="000000"/>
              </a:solidFill>
            </a:endParaRPr>
          </a:p>
          <a:p>
            <a:pPr marL="342900" indent="-342900" algn="l">
              <a:spcAft>
                <a:spcPct val="20000"/>
              </a:spcAft>
              <a:defRPr/>
            </a:pPr>
            <a:r>
              <a:rPr lang="sv-SE" sz="1400" dirty="0">
                <a:solidFill>
                  <a:srgbClr val="000000"/>
                </a:solidFill>
              </a:rPr>
              <a:t>Förbrukad tid och kostnader</a:t>
            </a:r>
          </a:p>
          <a:p>
            <a:pPr marL="342900" indent="-342900" algn="l">
              <a:spcAft>
                <a:spcPct val="20000"/>
              </a:spcAft>
              <a:buFontTx/>
              <a:buChar char="•"/>
              <a:defRPr/>
            </a:pPr>
            <a:r>
              <a:rPr lang="sv-SE" sz="1400" b="0" dirty="0">
                <a:solidFill>
                  <a:srgbClr val="000000"/>
                </a:solidFill>
              </a:rPr>
              <a:t>&lt;Ange hur mycket tid och ev. kostnader som är förbrukade i projektet jämfört med budget. Klipp gärna in graf från mallen Projektkalkyl. OBS: I jämförelsen mellan faktiskt utfall och budgeterad tid måste man också göra en bedömning av om projektet hunnit såpass långt i sitt projektarbete som planerat. Om faktiskt utfall överskrider budgeterad tid i de tidiga delarna av projektet kanske det inte är en indikation på ett problem om projektgruppen också hunnit åstadkomma mer än planerat fram till den tidpunkten.&gt;</a:t>
            </a:r>
          </a:p>
          <a:p>
            <a:pPr algn="l">
              <a:spcAft>
                <a:spcPct val="50000"/>
              </a:spcAft>
              <a:defRPr/>
            </a:pPr>
            <a:endParaRPr lang="sv-SE" sz="1400" dirty="0">
              <a:solidFill>
                <a:srgbClr val="000000"/>
              </a:solidFill>
              <a:latin typeface="Arial"/>
            </a:endParaRPr>
          </a:p>
          <a:p>
            <a:pPr algn="l" eaLnBrk="1" hangingPunct="1">
              <a:spcAft>
                <a:spcPct val="50000"/>
              </a:spcAft>
              <a:defRPr/>
            </a:pPr>
            <a:endParaRPr lang="sv-SE" dirty="0" smtClean="0">
              <a:solidFill>
                <a:srgbClr val="002060"/>
              </a:solidFill>
              <a:latin typeface="Arial"/>
              <a:cs typeface="+mn-cs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3879850" y="479425"/>
            <a:ext cx="17828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400" dirty="0">
                <a:latin typeface="+mj-lt"/>
                <a:ea typeface="+mj-ea"/>
                <a:cs typeface="+mj-cs"/>
              </a:rPr>
              <a:t>Nuläge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58888" y="1600200"/>
            <a:ext cx="7427912" cy="4525963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spcAft>
                <a:spcPct val="20000"/>
              </a:spcAft>
              <a:buFontTx/>
              <a:buNone/>
              <a:defRPr/>
            </a:pPr>
            <a:r>
              <a:rPr lang="sv-SE" sz="1600" b="1" dirty="0">
                <a:solidFill>
                  <a:srgbClr val="000000"/>
                </a:solidFill>
              </a:rPr>
              <a:t>Risker </a:t>
            </a:r>
          </a:p>
          <a:p>
            <a:pPr>
              <a:spcBef>
                <a:spcPct val="50000"/>
              </a:spcBef>
              <a:spcAft>
                <a:spcPct val="20000"/>
              </a:spcAft>
              <a:defRPr/>
            </a:pPr>
            <a:r>
              <a:rPr lang="sv-SE" sz="1600" dirty="0">
                <a:solidFill>
                  <a:srgbClr val="000000"/>
                </a:solidFill>
              </a:rPr>
              <a:t>&lt;Rapportera nya risker och/eller risker vars riskvärde bedöms ha förändrats.&gt; </a:t>
            </a:r>
          </a:p>
          <a:p>
            <a:pPr>
              <a:spcAft>
                <a:spcPct val="20000"/>
              </a:spcAft>
              <a:defRPr/>
            </a:pPr>
            <a:endParaRPr lang="sv-SE" sz="1600" dirty="0">
              <a:solidFill>
                <a:srgbClr val="000000"/>
              </a:solidFill>
            </a:endParaRPr>
          </a:p>
          <a:p>
            <a:pPr>
              <a:spcAft>
                <a:spcPct val="20000"/>
              </a:spcAft>
              <a:defRPr/>
            </a:pPr>
            <a:endParaRPr lang="sv-SE" sz="1600" dirty="0">
              <a:solidFill>
                <a:srgbClr val="000000"/>
              </a:solidFill>
            </a:endParaRPr>
          </a:p>
          <a:p>
            <a:pPr marL="0" indent="0">
              <a:spcAft>
                <a:spcPct val="20000"/>
              </a:spcAft>
              <a:buFontTx/>
              <a:buNone/>
              <a:defRPr/>
            </a:pPr>
            <a:r>
              <a:rPr lang="sv-SE" sz="1600" b="1" dirty="0">
                <a:solidFill>
                  <a:srgbClr val="000000"/>
                </a:solidFill>
              </a:rPr>
              <a:t>Aktuella frågor </a:t>
            </a:r>
          </a:p>
          <a:p>
            <a:pPr>
              <a:spcAft>
                <a:spcPct val="20000"/>
              </a:spcAft>
              <a:defRPr/>
            </a:pPr>
            <a:r>
              <a:rPr lang="sv-SE" sz="1600" dirty="0">
                <a:solidFill>
                  <a:srgbClr val="000000"/>
                </a:solidFill>
              </a:rPr>
              <a:t>&lt;Rapportera frågor som behöver lyftas upp.&gt;</a:t>
            </a:r>
          </a:p>
          <a:p>
            <a:pPr>
              <a:spcAft>
                <a:spcPct val="20000"/>
              </a:spcAft>
              <a:defRPr/>
            </a:pPr>
            <a:endParaRPr lang="sv-SE" sz="1600" b="1" dirty="0">
              <a:solidFill>
                <a:srgbClr val="000000"/>
              </a:solidFill>
            </a:endParaRPr>
          </a:p>
          <a:p>
            <a:pPr>
              <a:spcAft>
                <a:spcPct val="20000"/>
              </a:spcAft>
              <a:defRPr/>
            </a:pPr>
            <a:endParaRPr lang="sv-SE" sz="1600" b="1" dirty="0">
              <a:solidFill>
                <a:srgbClr val="000000"/>
              </a:solidFill>
            </a:endParaRPr>
          </a:p>
          <a:p>
            <a:pPr marL="0" indent="0">
              <a:spcAft>
                <a:spcPct val="20000"/>
              </a:spcAft>
              <a:buFontTx/>
              <a:buNone/>
              <a:defRPr/>
            </a:pPr>
            <a:r>
              <a:rPr lang="sv-SE" sz="1600" b="1" dirty="0">
                <a:solidFill>
                  <a:srgbClr val="000000"/>
                </a:solidFill>
              </a:rPr>
              <a:t>Möjligheter</a:t>
            </a:r>
          </a:p>
          <a:p>
            <a:pPr>
              <a:spcAft>
                <a:spcPct val="20000"/>
              </a:spcAft>
              <a:defRPr/>
            </a:pPr>
            <a:r>
              <a:rPr lang="sv-SE" sz="1600" dirty="0">
                <a:solidFill>
                  <a:srgbClr val="000000"/>
                </a:solidFill>
              </a:rPr>
              <a:t>&lt;Beskriv eventuella möjligheter som uppkommit under projektets gång.&gt;</a:t>
            </a:r>
          </a:p>
          <a:p>
            <a:pPr marL="0" indent="0" eaLnBrk="1" hangingPunct="1">
              <a:spcAft>
                <a:spcPct val="50000"/>
              </a:spcAft>
              <a:buFontTx/>
              <a:buNone/>
              <a:defRPr/>
            </a:pPr>
            <a:endParaRPr lang="sv-SE" sz="1600" dirty="0">
              <a:solidFill>
                <a:srgbClr val="002060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914400" y="650875"/>
            <a:ext cx="76184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4000" kern="0" dirty="0">
                <a:solidFill>
                  <a:srgbClr val="000000"/>
                </a:solidFill>
                <a:latin typeface="+mj-lt"/>
              </a:rPr>
              <a:t>Risker, problem och möjligheter</a:t>
            </a:r>
            <a:endParaRPr lang="sv-SE" sz="3200" kern="0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58888" y="1600200"/>
            <a:ext cx="7427912" cy="4525963"/>
          </a:xfrm>
        </p:spPr>
        <p:txBody>
          <a:bodyPr/>
          <a:lstStyle/>
          <a:p>
            <a:pPr marL="0" indent="0">
              <a:spcBef>
                <a:spcPct val="50000"/>
              </a:spcBef>
              <a:spcAft>
                <a:spcPct val="20000"/>
              </a:spcAft>
              <a:buFontTx/>
              <a:buNone/>
              <a:defRPr/>
            </a:pPr>
            <a:r>
              <a:rPr lang="sv-SE" sz="1400" b="1" dirty="0">
                <a:solidFill>
                  <a:srgbClr val="000000"/>
                </a:solidFill>
              </a:rPr>
              <a:t>Kommande aktiviteter</a:t>
            </a:r>
          </a:p>
          <a:p>
            <a:pPr>
              <a:spcBef>
                <a:spcPct val="50000"/>
              </a:spcBef>
              <a:spcAft>
                <a:spcPct val="20000"/>
              </a:spcAft>
              <a:defRPr/>
            </a:pPr>
            <a:r>
              <a:rPr lang="sv-SE" sz="1400" dirty="0">
                <a:solidFill>
                  <a:srgbClr val="000000"/>
                </a:solidFill>
              </a:rPr>
              <a:t>&lt;Beskriv i sammanfattad form kommande aktiviteter i projektarbetet.&gt;</a:t>
            </a:r>
            <a:endParaRPr lang="sv-SE" sz="1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spcAft>
                <a:spcPct val="20000"/>
              </a:spcAft>
              <a:defRPr/>
            </a:pPr>
            <a:endParaRPr lang="sv-SE" sz="1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spcAft>
                <a:spcPct val="20000"/>
              </a:spcAft>
              <a:defRPr/>
            </a:pPr>
            <a:endParaRPr lang="sv-SE" sz="1400" b="1" dirty="0">
              <a:solidFill>
                <a:srgbClr val="000000"/>
              </a:solidFill>
            </a:endParaRPr>
          </a:p>
          <a:p>
            <a:pPr marL="0" indent="0">
              <a:spcBef>
                <a:spcPct val="50000"/>
              </a:spcBef>
              <a:spcAft>
                <a:spcPct val="20000"/>
              </a:spcAft>
              <a:buFontTx/>
              <a:buNone/>
              <a:defRPr/>
            </a:pPr>
            <a:r>
              <a:rPr lang="sv-SE" sz="1400" b="1" dirty="0">
                <a:solidFill>
                  <a:srgbClr val="000000"/>
                </a:solidFill>
              </a:rPr>
              <a:t>Ärenden för beslut</a:t>
            </a:r>
          </a:p>
          <a:p>
            <a:pPr>
              <a:spcAft>
                <a:spcPct val="20000"/>
              </a:spcAft>
              <a:defRPr/>
            </a:pPr>
            <a:r>
              <a:rPr lang="sv-SE" sz="1400" dirty="0">
                <a:solidFill>
                  <a:srgbClr val="000000"/>
                </a:solidFill>
              </a:rPr>
              <a:t>&lt;Beskriv de ärenden som ska tas upp för beslut. Lägg till material som behövs som underlag för besluten. Detta kan vara i form av ex. ytterligare bilder i denna presentation eller separata dokument. &gt;</a:t>
            </a:r>
          </a:p>
          <a:p>
            <a:pPr>
              <a:defRPr/>
            </a:pPr>
            <a:endParaRPr lang="sv-SE" sz="1400" dirty="0"/>
          </a:p>
        </p:txBody>
      </p:sp>
      <p:sp>
        <p:nvSpPr>
          <p:cNvPr id="4" name="Rektangel 3"/>
          <p:cNvSpPr/>
          <p:nvPr/>
        </p:nvSpPr>
        <p:spPr>
          <a:xfrm>
            <a:off x="1028700" y="650875"/>
            <a:ext cx="75041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4000" kern="0" dirty="0">
                <a:solidFill>
                  <a:srgbClr val="000000"/>
                </a:solidFill>
                <a:latin typeface="+mj-lt"/>
              </a:rPr>
              <a:t>Nästa steg och ärenden för beslut</a:t>
            </a:r>
            <a:endParaRPr lang="sv-SE" sz="3200" kern="0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Hjo kommu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64BE"/>
      </a:accent1>
      <a:accent2>
        <a:srgbClr val="D7F7F0"/>
      </a:accent2>
      <a:accent3>
        <a:srgbClr val="CED9C3"/>
      </a:accent3>
      <a:accent4>
        <a:srgbClr val="E6E6DA"/>
      </a:accent4>
      <a:accent5>
        <a:srgbClr val="E6FAFF"/>
      </a:accent5>
      <a:accent6>
        <a:srgbClr val="F79646"/>
      </a:accent6>
      <a:hlink>
        <a:srgbClr val="000000"/>
      </a:hlink>
      <a:folHlink>
        <a:srgbClr val="000000"/>
      </a:folHlink>
    </a:clrScheme>
    <a:fontScheme name="Hjo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insertpicture" Type="http://schemas.openxmlformats.org/officeDocument/2006/relationships/image" Target="images/insertpicture.ico"/><Relationship Id="Blank" Type="http://schemas.openxmlformats.org/officeDocument/2006/relationships/image" Target="images/Blank.jpg"/><Relationship Id="Pie" Type="http://schemas.openxmlformats.org/officeDocument/2006/relationships/image" Target="images/Pie.ico"/><Relationship Id="Icon" Type="http://schemas.openxmlformats.org/officeDocument/2006/relationships/image" Target="images/Icon.png"/><Relationship Id="Column" Type="http://schemas.openxmlformats.org/officeDocument/2006/relationships/image" Target="images/Column.ico"/><Relationship Id="Line" Type="http://schemas.openxmlformats.org/officeDocument/2006/relationships/image" Target="images/Line.ico"/><Relationship Id="rId" Type="http://schemas.openxmlformats.org/officeDocument/2006/relationships/image" Target="images/Blank0.jpg"/></Relationships>
</file>

<file path=customUI/_rels/customUI14.xml.rels><?xml version="1.0" encoding="UTF-8" standalone="yes"?>
<Relationships xmlns="http://schemas.openxmlformats.org/package/2006/relationships"><Relationship Id="Icon" Type="http://schemas.openxmlformats.org/officeDocument/2006/relationships/image" Target="images/Icon0.png"/></Relationships>
</file>

<file path=customUI/customUI.xml>
</file>

<file path=customUI/customUI14.xml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0</TotalTime>
  <Words>240</Words>
  <Application>Microsoft Office PowerPoint</Application>
  <PresentationFormat>Bildspel på skärmen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Presentation</vt:lpstr>
      <vt:lpstr>Statusrapport</vt:lpstr>
      <vt:lpstr>Tidplan</vt:lpstr>
      <vt:lpstr> </vt:lpstr>
      <vt:lpstr>Bild 4</vt:lpstr>
      <vt:lpstr>Bild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2015-05-29T12:12:48Z</dcterms:created>
  <dcterms:modified xsi:type="dcterms:W3CDTF">2015-07-03T09:11:17Z</dcterms:modified>
</cp:coreProperties>
</file>