
<file path=[Content_Types].xml><?xml version="1.0" encoding="utf-8"?>
<Types xmlns="http://schemas.openxmlformats.org/package/2006/content-types">
  <Default Extension="ico" ContentType="image/.ico"/>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customUI/images/Blank.jpg" ContentType="image/.jpg"/>
  <Override PartName="/customUI/images/Icon.png" ContentType="image/.png"/>
  <Override PartName="/customUI/images/Blank0.jpg" ContentType="image/.jpg"/>
  <Override PartName="/customUI/images/Icon0.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4d537d08304b405b" Type="http://schemas.microsoft.com/office/2007/relationships/ui/extensibility" Target="customUI/customUI14.xml"/><Relationship Id="rId2" Type="http://schemas.openxmlformats.org/package/2006/relationships/metadata/core-properties" Target="docProps/core.xml"/><Relationship Id="rId1" Type="http://schemas.openxmlformats.org/officeDocument/2006/relationships/officeDocument" Target="ppt/presentation.xml"/><Relationship Id="Ra987619bb8a448b1" Type="http://schemas.microsoft.com/office/2006/relationships/ui/extensibility" Target="customUI/customUI.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4829" r:id="rId1"/>
  </p:sldMasterIdLst>
  <p:notesMasterIdLst>
    <p:notesMasterId r:id="rId10"/>
  </p:notesMasterIdLst>
  <p:handoutMasterIdLst>
    <p:handoutMasterId r:id="rId11"/>
  </p:handoutMasterIdLst>
  <p:sldIdLst>
    <p:sldId id="260" r:id="rId2"/>
    <p:sldId id="263" r:id="rId3"/>
    <p:sldId id="264" r:id="rId4"/>
    <p:sldId id="262" r:id="rId5"/>
    <p:sldId id="276" r:id="rId6"/>
    <p:sldId id="267" r:id="rId7"/>
    <p:sldId id="266" r:id="rId8"/>
    <p:sldId id="269" r:id="rId9"/>
  </p:sldIdLst>
  <p:sldSz cx="9144000" cy="6858000" type="screen4x3"/>
  <p:notesSz cx="6858000" cy="9144000"/>
  <p:defaultTextStyle>
    <a:defPPr>
      <a:defRPr lang="en-US"/>
    </a:defPPr>
    <a:lvl1pPr marL="0" algn="l" defTabSz="1144956" rtl="0" eaLnBrk="1" latinLnBrk="0" hangingPunct="1">
      <a:defRPr sz="2300" kern="1200">
        <a:solidFill>
          <a:schemeClr val="tx1"/>
        </a:solidFill>
        <a:latin typeface="+mn-lt"/>
        <a:ea typeface="+mn-ea"/>
        <a:cs typeface="+mn-cs"/>
      </a:defRPr>
    </a:lvl1pPr>
    <a:lvl2pPr marL="572477" algn="l" defTabSz="1144956" rtl="0" eaLnBrk="1" latinLnBrk="0" hangingPunct="1">
      <a:defRPr sz="2300" kern="1200">
        <a:solidFill>
          <a:schemeClr val="tx1"/>
        </a:solidFill>
        <a:latin typeface="+mn-lt"/>
        <a:ea typeface="+mn-ea"/>
        <a:cs typeface="+mn-cs"/>
      </a:defRPr>
    </a:lvl2pPr>
    <a:lvl3pPr marL="1144956" algn="l" defTabSz="1144956" rtl="0" eaLnBrk="1" latinLnBrk="0" hangingPunct="1">
      <a:defRPr sz="2300" kern="1200">
        <a:solidFill>
          <a:schemeClr val="tx1"/>
        </a:solidFill>
        <a:latin typeface="+mn-lt"/>
        <a:ea typeface="+mn-ea"/>
        <a:cs typeface="+mn-cs"/>
      </a:defRPr>
    </a:lvl3pPr>
    <a:lvl4pPr marL="1717433" algn="l" defTabSz="1144956" rtl="0" eaLnBrk="1" latinLnBrk="0" hangingPunct="1">
      <a:defRPr sz="2300" kern="1200">
        <a:solidFill>
          <a:schemeClr val="tx1"/>
        </a:solidFill>
        <a:latin typeface="+mn-lt"/>
        <a:ea typeface="+mn-ea"/>
        <a:cs typeface="+mn-cs"/>
      </a:defRPr>
    </a:lvl4pPr>
    <a:lvl5pPr marL="2289912" algn="l" defTabSz="1144956" rtl="0" eaLnBrk="1" latinLnBrk="0" hangingPunct="1">
      <a:defRPr sz="2300" kern="1200">
        <a:solidFill>
          <a:schemeClr val="tx1"/>
        </a:solidFill>
        <a:latin typeface="+mn-lt"/>
        <a:ea typeface="+mn-ea"/>
        <a:cs typeface="+mn-cs"/>
      </a:defRPr>
    </a:lvl5pPr>
    <a:lvl6pPr marL="2862392" algn="l" defTabSz="1144956" rtl="0" eaLnBrk="1" latinLnBrk="0" hangingPunct="1">
      <a:defRPr sz="2300" kern="1200">
        <a:solidFill>
          <a:schemeClr val="tx1"/>
        </a:solidFill>
        <a:latin typeface="+mn-lt"/>
        <a:ea typeface="+mn-ea"/>
        <a:cs typeface="+mn-cs"/>
      </a:defRPr>
    </a:lvl6pPr>
    <a:lvl7pPr marL="3434869" algn="l" defTabSz="1144956" rtl="0" eaLnBrk="1" latinLnBrk="0" hangingPunct="1">
      <a:defRPr sz="2300" kern="1200">
        <a:solidFill>
          <a:schemeClr val="tx1"/>
        </a:solidFill>
        <a:latin typeface="+mn-lt"/>
        <a:ea typeface="+mn-ea"/>
        <a:cs typeface="+mn-cs"/>
      </a:defRPr>
    </a:lvl7pPr>
    <a:lvl8pPr marL="4007346" algn="l" defTabSz="1144956" rtl="0" eaLnBrk="1" latinLnBrk="0" hangingPunct="1">
      <a:defRPr sz="2300" kern="1200">
        <a:solidFill>
          <a:schemeClr val="tx1"/>
        </a:solidFill>
        <a:latin typeface="+mn-lt"/>
        <a:ea typeface="+mn-ea"/>
        <a:cs typeface="+mn-cs"/>
      </a:defRPr>
    </a:lvl8pPr>
    <a:lvl9pPr marL="4579824" algn="l" defTabSz="1144956" rtl="0" eaLnBrk="1" latinLnBrk="0" hangingPunct="1">
      <a:defRPr sz="23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36">
          <p15:clr>
            <a:srgbClr val="A4A3A4"/>
          </p15:clr>
        </p15:guide>
        <p15:guide id="2" pos="5136">
          <p15:clr>
            <a:srgbClr val="A4A3A4"/>
          </p15:clr>
        </p15:guide>
        <p15:guide id="3" pos="61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16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0438" autoAdjust="0"/>
  </p:normalViewPr>
  <p:slideViewPr>
    <p:cSldViewPr snapToGrid="0">
      <p:cViewPr varScale="1">
        <p:scale>
          <a:sx n="114" d="100"/>
          <a:sy n="114" d="100"/>
        </p:scale>
        <p:origin x="3120" y="108"/>
      </p:cViewPr>
      <p:guideLst>
        <p:guide orient="horz" pos="3336"/>
        <p:guide pos="5136"/>
        <p:guide pos="6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98" d="100"/>
          <a:sy n="98" d="100"/>
        </p:scale>
        <p:origin x="-355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839C7D5-C342-4E74-A36D-2B93FBD4D0B4}" type="datetimeFigureOut">
              <a:rPr lang="en-GB" smtClean="0"/>
              <a:pPr/>
              <a:t>15/11/2021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B2E86AA-EB73-4583-97D9-879C6FDBBD01}" type="slidenum">
              <a:rPr lang="en-GB" smtClean="0"/>
              <a:pPr/>
              <a:t>‹#›</a:t>
            </a:fld>
            <a:endParaRPr lang="en-GB"/>
          </a:p>
        </p:txBody>
      </p:sp>
    </p:spTree>
    <p:extLst>
      <p:ext uri="{BB962C8B-B14F-4D97-AF65-F5344CB8AC3E}">
        <p14:creationId xmlns:p14="http://schemas.microsoft.com/office/powerpoint/2010/main" val="375697630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43B48B-71E7-4CA1-8D88-0CCC8CD955CF}" type="datetimeFigureOut">
              <a:rPr lang="en-GB" smtClean="0"/>
              <a:pPr/>
              <a:t>15/11/2021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B2E19B-3B3B-425F-BA02-7BD49670DBED}" type="slidenum">
              <a:rPr lang="en-GB" smtClean="0"/>
              <a:pPr/>
              <a:t>‹#›</a:t>
            </a:fld>
            <a:endParaRPr lang="en-GB"/>
          </a:p>
        </p:txBody>
      </p:sp>
    </p:spTree>
    <p:extLst>
      <p:ext uri="{BB962C8B-B14F-4D97-AF65-F5344CB8AC3E}">
        <p14:creationId xmlns:p14="http://schemas.microsoft.com/office/powerpoint/2010/main" val="3280560774"/>
      </p:ext>
    </p:extLst>
  </p:cSld>
  <p:clrMap bg1="lt1" tx1="dk1" bg2="lt2" tx2="dk2" accent1="accent1" accent2="accent2" accent3="accent3" accent4="accent4" accent5="accent5" accent6="accent6" hlink="hlink" folHlink="folHlink"/>
  <p:hf sldNum="0" hdr="0" ftr="0" dt="0"/>
  <p:notesStyle>
    <a:lvl1pPr marL="0" algn="l" defTabSz="1144956" rtl="0" eaLnBrk="1" latinLnBrk="0" hangingPunct="1">
      <a:defRPr sz="1600" kern="1200">
        <a:solidFill>
          <a:schemeClr val="tx1"/>
        </a:solidFill>
        <a:latin typeface="+mn-lt"/>
        <a:ea typeface="+mn-ea"/>
        <a:cs typeface="+mn-cs"/>
      </a:defRPr>
    </a:lvl1pPr>
    <a:lvl2pPr marL="572477" algn="l" defTabSz="1144956" rtl="0" eaLnBrk="1" latinLnBrk="0" hangingPunct="1">
      <a:defRPr sz="1600" kern="1200">
        <a:solidFill>
          <a:schemeClr val="tx1"/>
        </a:solidFill>
        <a:latin typeface="+mn-lt"/>
        <a:ea typeface="+mn-ea"/>
        <a:cs typeface="+mn-cs"/>
      </a:defRPr>
    </a:lvl2pPr>
    <a:lvl3pPr marL="1144956" algn="l" defTabSz="1144956" rtl="0" eaLnBrk="1" latinLnBrk="0" hangingPunct="1">
      <a:defRPr sz="1600" kern="1200">
        <a:solidFill>
          <a:schemeClr val="tx1"/>
        </a:solidFill>
        <a:latin typeface="+mn-lt"/>
        <a:ea typeface="+mn-ea"/>
        <a:cs typeface="+mn-cs"/>
      </a:defRPr>
    </a:lvl3pPr>
    <a:lvl4pPr marL="1717433" algn="l" defTabSz="1144956" rtl="0" eaLnBrk="1" latinLnBrk="0" hangingPunct="1">
      <a:defRPr sz="1600" kern="1200">
        <a:solidFill>
          <a:schemeClr val="tx1"/>
        </a:solidFill>
        <a:latin typeface="+mn-lt"/>
        <a:ea typeface="+mn-ea"/>
        <a:cs typeface="+mn-cs"/>
      </a:defRPr>
    </a:lvl4pPr>
    <a:lvl5pPr marL="2289912" algn="l" defTabSz="1144956" rtl="0" eaLnBrk="1" latinLnBrk="0" hangingPunct="1">
      <a:defRPr sz="1600" kern="1200">
        <a:solidFill>
          <a:schemeClr val="tx1"/>
        </a:solidFill>
        <a:latin typeface="+mn-lt"/>
        <a:ea typeface="+mn-ea"/>
        <a:cs typeface="+mn-cs"/>
      </a:defRPr>
    </a:lvl5pPr>
    <a:lvl6pPr marL="2862392" algn="l" defTabSz="1144956" rtl="0" eaLnBrk="1" latinLnBrk="0" hangingPunct="1">
      <a:defRPr sz="1600" kern="1200">
        <a:solidFill>
          <a:schemeClr val="tx1"/>
        </a:solidFill>
        <a:latin typeface="+mn-lt"/>
        <a:ea typeface="+mn-ea"/>
        <a:cs typeface="+mn-cs"/>
      </a:defRPr>
    </a:lvl6pPr>
    <a:lvl7pPr marL="3434869" algn="l" defTabSz="1144956" rtl="0" eaLnBrk="1" latinLnBrk="0" hangingPunct="1">
      <a:defRPr sz="1600" kern="1200">
        <a:solidFill>
          <a:schemeClr val="tx1"/>
        </a:solidFill>
        <a:latin typeface="+mn-lt"/>
        <a:ea typeface="+mn-ea"/>
        <a:cs typeface="+mn-cs"/>
      </a:defRPr>
    </a:lvl7pPr>
    <a:lvl8pPr marL="4007346" algn="l" defTabSz="1144956" rtl="0" eaLnBrk="1" latinLnBrk="0" hangingPunct="1">
      <a:defRPr sz="1600" kern="1200">
        <a:solidFill>
          <a:schemeClr val="tx1"/>
        </a:solidFill>
        <a:latin typeface="+mn-lt"/>
        <a:ea typeface="+mn-ea"/>
        <a:cs typeface="+mn-cs"/>
      </a:defRPr>
    </a:lvl8pPr>
    <a:lvl9pPr marL="4579824" algn="l" defTabSz="1144956"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blå texten är länkad till respektive dokument.</a:t>
            </a:r>
          </a:p>
        </p:txBody>
      </p:sp>
    </p:spTree>
    <p:extLst>
      <p:ext uri="{BB962C8B-B14F-4D97-AF65-F5344CB8AC3E}">
        <p14:creationId xmlns:p14="http://schemas.microsoft.com/office/powerpoint/2010/main" val="4157294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Låt medarbetarna ge exempel på situationer där det har skett hot eller våldshändelser samt händelser som skulle kunna hända med hänsyn till era arbetsuppgifter.</a:t>
            </a:r>
          </a:p>
          <a:p>
            <a:endParaRPr lang="sv-SE" dirty="0"/>
          </a:p>
          <a:p>
            <a:r>
              <a:rPr lang="sv-SE" dirty="0"/>
              <a:t>Baserad på era arbetsuppgifter – var är risken störst? Är risken så stor att ni behöver vidta åtgärder? Tänk igenom om det har hänt tidigare och basera bedömningen på kunskap och inte oro eller rädsla.</a:t>
            </a:r>
          </a:p>
          <a:p>
            <a:endParaRPr lang="sv-SE" dirty="0"/>
          </a:p>
          <a:p>
            <a:r>
              <a:rPr lang="sv-SE" dirty="0"/>
              <a:t>Visa en eller båda filmer.</a:t>
            </a:r>
          </a:p>
        </p:txBody>
      </p:sp>
    </p:spTree>
    <p:extLst>
      <p:ext uri="{BB962C8B-B14F-4D97-AF65-F5344CB8AC3E}">
        <p14:creationId xmlns:p14="http://schemas.microsoft.com/office/powerpoint/2010/main" val="2593281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Fråga medarbetarna om det finns tydliga instruktioner för utbildning av nyanställda, är det känt var man kan läsa på i ämnet?</a:t>
            </a:r>
          </a:p>
          <a:p>
            <a:endParaRPr lang="sv-SE" dirty="0"/>
          </a:p>
          <a:p>
            <a:r>
              <a:rPr lang="sv-SE" dirty="0"/>
              <a:t>Är alla medarbetare medvetna om var man kan se aktuell riskanalys för det egna arbetsområdet?</a:t>
            </a:r>
          </a:p>
          <a:p>
            <a:endParaRPr lang="sv-SE" dirty="0"/>
          </a:p>
          <a:p>
            <a:r>
              <a:rPr lang="sv-SE" dirty="0"/>
              <a:t>Har medarbetarna grundläggande kunskaper i att undvika och förebygga hotfulla situationer inom sitt arbetsområde?</a:t>
            </a:r>
          </a:p>
          <a:p>
            <a:endParaRPr lang="sv-SE" dirty="0"/>
          </a:p>
          <a:p>
            <a:r>
              <a:rPr lang="sv-SE" dirty="0"/>
              <a:t>Vet medarbetarna när och till vem man kan anmäla en risk eller behov av en reviderad riskanalys?</a:t>
            </a:r>
          </a:p>
        </p:txBody>
      </p:sp>
    </p:spTree>
    <p:extLst>
      <p:ext uri="{BB962C8B-B14F-4D97-AF65-F5344CB8AC3E}">
        <p14:creationId xmlns:p14="http://schemas.microsoft.com/office/powerpoint/2010/main" val="42586843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Alla verksamheter är specifika med specifika hot och våldsbilder. Finns det ingen rutin för just er verksamhet ta då tillfälle till akt att upprätta en! Har ni en rutin, gå igenom den och förankra och diskutera den!</a:t>
            </a:r>
          </a:p>
          <a:p>
            <a:endParaRPr lang="sv-SE" dirty="0"/>
          </a:p>
          <a:p>
            <a:r>
              <a:rPr lang="sv-SE" dirty="0"/>
              <a:t>Titta på filmen.</a:t>
            </a:r>
          </a:p>
        </p:txBody>
      </p:sp>
    </p:spTree>
    <p:extLst>
      <p:ext uri="{BB962C8B-B14F-4D97-AF65-F5344CB8AC3E}">
        <p14:creationId xmlns:p14="http://schemas.microsoft.com/office/powerpoint/2010/main" val="1681466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Ta hjälp av Personalenheten och </a:t>
            </a:r>
            <a:r>
              <a:rPr lang="sv-SE" dirty="0" err="1"/>
              <a:t>Sälkerhetsstrategen</a:t>
            </a:r>
            <a:r>
              <a:rPr lang="sv-SE" dirty="0"/>
              <a:t> på kommunen </a:t>
            </a:r>
            <a:r>
              <a:rPr lang="sv-SE"/>
              <a:t>vid behov.</a:t>
            </a:r>
          </a:p>
        </p:txBody>
      </p:sp>
    </p:spTree>
    <p:extLst>
      <p:ext uri="{BB962C8B-B14F-4D97-AF65-F5344CB8AC3E}">
        <p14:creationId xmlns:p14="http://schemas.microsoft.com/office/powerpoint/2010/main" val="3050871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971550" y="1006475"/>
            <a:ext cx="7181850" cy="1470025"/>
          </a:xfrm>
        </p:spPr>
        <p:txBody>
          <a:bodyPr/>
          <a:lstStyle/>
          <a:p>
            <a:r>
              <a:rPr lang="sv-SE"/>
              <a:t>Klicka här för att ändra mall för rubrikformat</a:t>
            </a:r>
          </a:p>
        </p:txBody>
      </p:sp>
      <p:sp>
        <p:nvSpPr>
          <p:cNvPr id="3" name="Underrubrik 2"/>
          <p:cNvSpPr>
            <a:spLocks noGrp="1"/>
          </p:cNvSpPr>
          <p:nvPr>
            <p:ph type="subTitle" idx="1"/>
          </p:nvPr>
        </p:nvSpPr>
        <p:spPr>
          <a:xfrm>
            <a:off x="1371600" y="35433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endParaRPr lang="sv-SE" dirty="0"/>
          </a:p>
        </p:txBody>
      </p:sp>
    </p:spTree>
    <p:extLst>
      <p:ext uri="{BB962C8B-B14F-4D97-AF65-F5344CB8AC3E}">
        <p14:creationId xmlns:p14="http://schemas.microsoft.com/office/powerpoint/2010/main" val="2286297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81026634"/>
      </p:ext>
    </p:extLst>
  </p:cSld>
  <p:clrMapOvr>
    <a:masterClrMapping/>
  </p:clrMapOvr>
  <p:hf sldNum="0"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mall för rubrikformat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853596291"/>
      </p:ext>
    </p:extLst>
  </p:cSld>
  <p:clrMapOvr>
    <a:masterClrMapping/>
  </p:clrMapOvr>
  <p:hf sldNum="0" hdr="0"/>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981075" y="510639"/>
            <a:ext cx="7172325" cy="641886"/>
          </a:xfrm>
        </p:spPr>
        <p:txBody>
          <a:bodyPr anchor="t" anchorCtr="0"/>
          <a:lstStyle>
            <a:lvl1pPr>
              <a:defRPr b="1">
                <a:solidFill>
                  <a:schemeClr val="tx1"/>
                </a:solidFill>
              </a:defRPr>
            </a:lvl1pPr>
          </a:lstStyle>
          <a:p>
            <a:r>
              <a:rPr lang="sv-SE"/>
              <a:t>Klicka här för att ändra mall för rubrikformat</a:t>
            </a:r>
            <a:endParaRPr lang="en-US" dirty="0"/>
          </a:p>
        </p:txBody>
      </p:sp>
      <p:sp>
        <p:nvSpPr>
          <p:cNvPr id="4" name="Platshållare för innehåll 3"/>
          <p:cNvSpPr>
            <a:spLocks noGrp="1"/>
          </p:cNvSpPr>
          <p:nvPr>
            <p:ph sz="half" idx="2"/>
          </p:nvPr>
        </p:nvSpPr>
        <p:spPr>
          <a:xfrm>
            <a:off x="981074" y="1278463"/>
            <a:ext cx="3490939" cy="4017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Platshållare för text 4"/>
          <p:cNvSpPr>
            <a:spLocks noGrp="1"/>
          </p:cNvSpPr>
          <p:nvPr>
            <p:ph type="body" sz="quarter" idx="3"/>
          </p:nvPr>
        </p:nvSpPr>
        <p:spPr>
          <a:xfrm>
            <a:off x="4642036" y="1277668"/>
            <a:ext cx="3511364" cy="897208"/>
          </a:xfrm>
        </p:spPr>
        <p:txBody>
          <a:bodyPr anchor="b">
            <a:normAutofit/>
          </a:bodyPr>
          <a:lstStyle>
            <a:lvl1pPr marL="0" indent="0">
              <a:buNone/>
              <a:defRPr sz="2400" b="0">
                <a:solidFill>
                  <a:schemeClr val="tx1"/>
                </a:solidFill>
              </a:defRPr>
            </a:lvl1pPr>
            <a:lvl2pPr marL="457120" indent="0">
              <a:buNone/>
              <a:defRPr sz="2000" b="1"/>
            </a:lvl2pPr>
            <a:lvl3pPr marL="914239" indent="0">
              <a:buNone/>
              <a:defRPr sz="1800" b="1"/>
            </a:lvl3pPr>
            <a:lvl4pPr marL="1371359" indent="0">
              <a:buNone/>
              <a:defRPr sz="1600" b="1"/>
            </a:lvl4pPr>
            <a:lvl5pPr marL="1828478" indent="0">
              <a:buNone/>
              <a:defRPr sz="1600" b="1"/>
            </a:lvl5pPr>
            <a:lvl6pPr marL="2285598" indent="0">
              <a:buNone/>
              <a:defRPr sz="1600" b="1"/>
            </a:lvl6pPr>
            <a:lvl7pPr marL="2742717" indent="0">
              <a:buNone/>
              <a:defRPr sz="1600" b="1"/>
            </a:lvl7pPr>
            <a:lvl8pPr marL="3199836" indent="0">
              <a:buNone/>
              <a:defRPr sz="1600" b="1"/>
            </a:lvl8pPr>
            <a:lvl9pPr marL="3656956"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7" y="2174875"/>
            <a:ext cx="3508374" cy="312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Tree>
    <p:extLst>
      <p:ext uri="{BB962C8B-B14F-4D97-AF65-F5344CB8AC3E}">
        <p14:creationId xmlns:p14="http://schemas.microsoft.com/office/powerpoint/2010/main" val="42147097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Rubrikbild">
    <p:spTree>
      <p:nvGrpSpPr>
        <p:cNvPr id="1" name=""/>
        <p:cNvGrpSpPr/>
        <p:nvPr/>
      </p:nvGrpSpPr>
      <p:grpSpPr>
        <a:xfrm>
          <a:off x="0" y="0"/>
          <a:ext cx="0" cy="0"/>
          <a:chOff x="0" y="0"/>
          <a:chExt cx="0" cy="0"/>
        </a:xfrm>
      </p:grpSpPr>
      <p:sp>
        <p:nvSpPr>
          <p:cNvPr id="22" name="Rubrik 1"/>
          <p:cNvSpPr>
            <a:spLocks noGrp="1"/>
          </p:cNvSpPr>
          <p:nvPr>
            <p:ph type="ctrTitle"/>
          </p:nvPr>
        </p:nvSpPr>
        <p:spPr>
          <a:xfrm>
            <a:off x="685800" y="2130429"/>
            <a:ext cx="7772400" cy="1470025"/>
          </a:xfrm>
        </p:spPr>
        <p:txBody>
          <a:bodyPr/>
          <a:lstStyle>
            <a:lvl1pPr algn="ctr">
              <a:defRPr/>
            </a:lvl1pPr>
          </a:lstStyle>
          <a:p>
            <a:r>
              <a:rPr lang="sv-SE"/>
              <a:t>Klicka här för att ändra mall för rubrikformat</a:t>
            </a:r>
          </a:p>
        </p:txBody>
      </p:sp>
      <p:sp>
        <p:nvSpPr>
          <p:cNvPr id="23" name="Underrubrik 2"/>
          <p:cNvSpPr>
            <a:spLocks noGrp="1"/>
          </p:cNvSpPr>
          <p:nvPr>
            <p:ph type="subTitle" idx="1"/>
          </p:nvPr>
        </p:nvSpPr>
        <p:spPr>
          <a:xfrm>
            <a:off x="1371600" y="3886200"/>
            <a:ext cx="6400800" cy="1409700"/>
          </a:xfrm>
        </p:spPr>
        <p:txBody>
          <a:bodyPr/>
          <a:lstStyle>
            <a:lvl1pPr marL="0" indent="0" algn="ctr">
              <a:buNone/>
              <a:defRPr/>
            </a:lvl1pPr>
            <a:lvl2pPr marL="456878" indent="0" algn="ctr">
              <a:buNone/>
              <a:defRPr/>
            </a:lvl2pPr>
            <a:lvl3pPr marL="913756" indent="0" algn="ctr">
              <a:buNone/>
              <a:defRPr/>
            </a:lvl3pPr>
            <a:lvl4pPr marL="1370635" indent="0" algn="ctr">
              <a:buNone/>
              <a:defRPr/>
            </a:lvl4pPr>
            <a:lvl5pPr marL="1827512" indent="0" algn="ctr">
              <a:buNone/>
              <a:defRPr/>
            </a:lvl5pPr>
            <a:lvl6pPr marL="2284391" indent="0" algn="ctr">
              <a:buNone/>
              <a:defRPr/>
            </a:lvl6pPr>
            <a:lvl7pPr marL="2741268" indent="0" algn="ctr">
              <a:buNone/>
              <a:defRPr/>
            </a:lvl7pPr>
            <a:lvl8pPr marL="3198146" indent="0" algn="ctr">
              <a:buNone/>
              <a:defRPr/>
            </a:lvl8pPr>
            <a:lvl9pPr marL="3655024" indent="0" algn="ctr">
              <a:buNone/>
              <a:defRPr/>
            </a:lvl9pPr>
          </a:lstStyle>
          <a:p>
            <a:r>
              <a:rPr lang="sv-SE"/>
              <a:t>Klicka här för att ändra mall för underrubrikformat</a:t>
            </a:r>
          </a:p>
        </p:txBody>
      </p:sp>
    </p:spTree>
    <p:extLst>
      <p:ext uri="{BB962C8B-B14F-4D97-AF65-F5344CB8AC3E}">
        <p14:creationId xmlns:p14="http://schemas.microsoft.com/office/powerpoint/2010/main" val="1829392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945567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971550" y="3321050"/>
            <a:ext cx="7181850" cy="1362075"/>
          </a:xfrm>
        </p:spPr>
        <p:txBody>
          <a:bodyPr anchor="t"/>
          <a:lstStyle>
            <a:lvl1pPr algn="l">
              <a:defRPr sz="4000" b="1" cap="all"/>
            </a:lvl1pPr>
          </a:lstStyle>
          <a:p>
            <a:r>
              <a:rPr lang="sv-SE"/>
              <a:t>Klicka här för att ändra mall för rubrikformat</a:t>
            </a:r>
            <a:endParaRPr lang="sv-SE" dirty="0"/>
          </a:p>
        </p:txBody>
      </p:sp>
      <p:sp>
        <p:nvSpPr>
          <p:cNvPr id="3" name="Platshållare för text 2"/>
          <p:cNvSpPr>
            <a:spLocks noGrp="1"/>
          </p:cNvSpPr>
          <p:nvPr>
            <p:ph type="body" idx="1"/>
          </p:nvPr>
        </p:nvSpPr>
        <p:spPr>
          <a:xfrm>
            <a:off x="971550" y="1811338"/>
            <a:ext cx="718185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Tree>
    <p:extLst>
      <p:ext uri="{BB962C8B-B14F-4D97-AF65-F5344CB8AC3E}">
        <p14:creationId xmlns:p14="http://schemas.microsoft.com/office/powerpoint/2010/main" val="3694348328"/>
      </p:ext>
    </p:extLst>
  </p:cSld>
  <p:clrMapOvr>
    <a:masterClrMapping/>
  </p:clrMapOvr>
  <p:hf sldNum="0"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sz="half" idx="1"/>
          </p:nvPr>
        </p:nvSpPr>
        <p:spPr>
          <a:xfrm>
            <a:off x="981074" y="1600201"/>
            <a:ext cx="3514725" cy="3695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1"/>
            <a:ext cx="3505200" cy="3695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540956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mall för rubrikformat</a:t>
            </a:r>
          </a:p>
        </p:txBody>
      </p:sp>
      <p:sp>
        <p:nvSpPr>
          <p:cNvPr id="3" name="Platshållare för text 2"/>
          <p:cNvSpPr>
            <a:spLocks noGrp="1"/>
          </p:cNvSpPr>
          <p:nvPr>
            <p:ph type="body" idx="1"/>
          </p:nvPr>
        </p:nvSpPr>
        <p:spPr>
          <a:xfrm>
            <a:off x="981074" y="1535113"/>
            <a:ext cx="351631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971550" y="2174875"/>
            <a:ext cx="3525838" cy="312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35083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3508375" cy="312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639112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1750901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63047470"/>
      </p:ext>
    </p:extLst>
  </p:cSld>
  <p:clrMapOvr>
    <a:masterClrMapping/>
  </p:clrMapOvr>
  <p:hf sldNum="0"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981075" y="273050"/>
            <a:ext cx="2484438" cy="1162050"/>
          </a:xfrm>
        </p:spPr>
        <p:txBody>
          <a:bodyPr anchor="b"/>
          <a:lstStyle>
            <a:lvl1pPr algn="l">
              <a:defRPr sz="2000" b="1"/>
            </a:lvl1pPr>
          </a:lstStyle>
          <a:p>
            <a:r>
              <a:rPr lang="sv-SE"/>
              <a:t>Klicka här för att ändra mall för rubrikformat</a:t>
            </a:r>
            <a:endParaRPr lang="sv-SE" dirty="0"/>
          </a:p>
        </p:txBody>
      </p:sp>
      <p:sp>
        <p:nvSpPr>
          <p:cNvPr id="3" name="Platshållare för innehåll 2"/>
          <p:cNvSpPr>
            <a:spLocks noGrp="1"/>
          </p:cNvSpPr>
          <p:nvPr>
            <p:ph idx="1"/>
          </p:nvPr>
        </p:nvSpPr>
        <p:spPr>
          <a:xfrm>
            <a:off x="3575050" y="273051"/>
            <a:ext cx="4578350" cy="50228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981075" y="1435101"/>
            <a:ext cx="2484438" cy="3860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932664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839913" y="3924300"/>
            <a:ext cx="5486400" cy="566738"/>
          </a:xfrm>
        </p:spPr>
        <p:txBody>
          <a:bodyPr anchor="b"/>
          <a:lstStyle>
            <a:lvl1pPr algn="l">
              <a:defRPr sz="2000" b="1"/>
            </a:lvl1pPr>
          </a:lstStyle>
          <a:p>
            <a:r>
              <a:rPr lang="sv-SE"/>
              <a:t>Klicka här för att ändra mall för rubrikformat</a:t>
            </a:r>
          </a:p>
        </p:txBody>
      </p:sp>
      <p:sp>
        <p:nvSpPr>
          <p:cNvPr id="3" name="Platshållare för bild 2"/>
          <p:cNvSpPr>
            <a:spLocks noGrp="1"/>
          </p:cNvSpPr>
          <p:nvPr>
            <p:ph type="pic" idx="1"/>
          </p:nvPr>
        </p:nvSpPr>
        <p:spPr>
          <a:xfrm>
            <a:off x="1820863" y="612775"/>
            <a:ext cx="5486400" cy="32353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p:cNvSpPr>
            <a:spLocks noGrp="1"/>
          </p:cNvSpPr>
          <p:nvPr>
            <p:ph type="body" sz="half" idx="2"/>
          </p:nvPr>
        </p:nvSpPr>
        <p:spPr>
          <a:xfrm>
            <a:off x="1839913" y="44910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445438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981075" y="274638"/>
            <a:ext cx="7172326" cy="1143000"/>
          </a:xfrm>
          <a:prstGeom prst="rect">
            <a:avLst/>
          </a:prstGeom>
        </p:spPr>
        <p:txBody>
          <a:bodyPr vert="horz" lIns="91440" tIns="45720" rIns="91440" bIns="45720" rtlCol="0" anchor="ctr">
            <a:normAutofit/>
          </a:bodyPr>
          <a:lstStyle/>
          <a:p>
            <a:r>
              <a:rPr lang="sv-SE" dirty="0"/>
              <a:t>Klicka här för att ändra format</a:t>
            </a:r>
          </a:p>
        </p:txBody>
      </p:sp>
      <p:sp>
        <p:nvSpPr>
          <p:cNvPr id="3" name="Platshållare för text 2"/>
          <p:cNvSpPr>
            <a:spLocks noGrp="1"/>
          </p:cNvSpPr>
          <p:nvPr>
            <p:ph type="body" idx="1"/>
          </p:nvPr>
        </p:nvSpPr>
        <p:spPr>
          <a:xfrm>
            <a:off x="981074" y="1600200"/>
            <a:ext cx="7172325" cy="3695699"/>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7" name="Bildobjekt 6"/>
          <p:cNvPicPr>
            <a:picLocks/>
          </p:cNvPicPr>
          <p:nvPr userDrawn="1"/>
        </p:nvPicPr>
        <p:blipFill>
          <a:blip r:embed="rId15">
            <a:extLst>
              <a:ext uri="{28A0092B-C50C-407E-A947-70E740481C1C}">
                <a14:useLocalDpi xmlns:a14="http://schemas.microsoft.com/office/drawing/2010/main" val="0"/>
              </a:ext>
            </a:extLst>
          </a:blip>
          <a:stretch>
            <a:fillRect/>
          </a:stretch>
        </p:blipFill>
        <p:spPr>
          <a:xfrm>
            <a:off x="-2" y="6138000"/>
            <a:ext cx="9144001" cy="473114"/>
          </a:xfrm>
          <a:prstGeom prst="rect">
            <a:avLst/>
          </a:prstGeom>
        </p:spPr>
      </p:pic>
      <p:pic>
        <p:nvPicPr>
          <p:cNvPr id="8" name="Bildobjekt 7"/>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7753350" y="5662207"/>
            <a:ext cx="1180734" cy="475793"/>
          </a:xfrm>
          <a:prstGeom prst="rect">
            <a:avLst/>
          </a:prstGeom>
        </p:spPr>
      </p:pic>
    </p:spTree>
    <p:extLst>
      <p:ext uri="{BB962C8B-B14F-4D97-AF65-F5344CB8AC3E}">
        <p14:creationId xmlns:p14="http://schemas.microsoft.com/office/powerpoint/2010/main" val="1415223445"/>
      </p:ext>
    </p:extLst>
  </p:cSld>
  <p:clrMap bg1="lt1" tx1="dk1" bg2="lt2" tx2="dk2" accent1="accent1" accent2="accent2" accent3="accent3" accent4="accent4" accent5="accent5" accent6="accent6" hlink="hlink" folHlink="folHlink"/>
  <p:sldLayoutIdLst>
    <p:sldLayoutId id="2147484830" r:id="rId1"/>
    <p:sldLayoutId id="2147484831" r:id="rId2"/>
    <p:sldLayoutId id="2147484832" r:id="rId3"/>
    <p:sldLayoutId id="2147484833" r:id="rId4"/>
    <p:sldLayoutId id="2147484834" r:id="rId5"/>
    <p:sldLayoutId id="2147484835" r:id="rId6"/>
    <p:sldLayoutId id="2147484836" r:id="rId7"/>
    <p:sldLayoutId id="2147484837" r:id="rId8"/>
    <p:sldLayoutId id="2147484838" r:id="rId9"/>
    <p:sldLayoutId id="2147484839" r:id="rId10"/>
    <p:sldLayoutId id="2147484840" r:id="rId11"/>
    <p:sldLayoutId id="2147484841" r:id="rId12"/>
    <p:sldLayoutId id="2147484828" r:id="rId13"/>
  </p:sldLayoutIdLst>
  <p:hf sldNum="0" hdr="0"/>
  <p:txStyles>
    <p:titleStyle>
      <a:lvl1pPr algn="ctr" defTabSz="914400" rtl="0" eaLnBrk="1" latinLnBrk="0" hangingPunct="1">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video" Target="https://www.youtube.com/embed/XPRTdyhu26M?feature=oembed" TargetMode="Externa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hyperlink" Target="https://www.av.se/arbetsmiljoarbete-och-inspektioner/publikationer/foreskrifter/vald-och-hot-i-arbetsmiljon-afs-19932-foreskrifter/"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hyperlink" Target="https://intranat.hjo.se/globalassets/dokument/styrdokument/personal/hot-och-vald---skydd-av-medarbetare-riktlinjer.pdf" TargetMode="External"/><Relationship Id="rId4" Type="http://schemas.openxmlformats.org/officeDocument/2006/relationships/hyperlink" Target="https://hjo.se/globalassets/dokument/styrdokument/personal/arbetsmiljopolicy-for-hjo-kommun.pdf"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4.png"/><Relationship Id="rId2" Type="http://schemas.openxmlformats.org/officeDocument/2006/relationships/video" Target="https://www.youtube.com/embed/qTX7dMh3VlI?feature=oembed" TargetMode="External"/><Relationship Id="rId1" Type="http://schemas.openxmlformats.org/officeDocument/2006/relationships/video" Target="https://www.youtube.com/embed/bU6X3T6gvt8?feature=oembed" TargetMode="External"/><Relationship Id="rId6" Type="http://schemas.openxmlformats.org/officeDocument/2006/relationships/hyperlink" Target="https://youtu.be/qTX7dMh3VlI" TargetMode="External"/><Relationship Id="rId5" Type="http://schemas.openxmlformats.org/officeDocument/2006/relationships/hyperlink" Target="https://youtu.be/bU6X3T6gvt8" TargetMode="External"/><Relationship Id="rId4"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ideo" Target="https://www.youtube.com/embed/IBf0d5LIb7Q?feature=oembed" TargetMode="Externa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av.se/globalassets/filer/publikationer/broschyrer/kartlagg-riskerna-for-hot-och-vald-broschyr-adi553.pdf" TargetMode="External"/><Relationship Id="rId2" Type="http://schemas.openxmlformats.org/officeDocument/2006/relationships/hyperlink" Target="https://checklists.prevent.se/checklist/answer/33" TargetMode="External"/><Relationship Id="rId1" Type="http://schemas.openxmlformats.org/officeDocument/2006/relationships/slideLayout" Target="../slideLayouts/slideLayout2.xml"/><Relationship Id="rId4" Type="http://schemas.openxmlformats.org/officeDocument/2006/relationships/hyperlink" Target="https://intranat.hjo.se/globalassets/dokument/styrdokument/personal/hot-och-vald---skydd-av-medarbetare-riktlinjer.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971550" y="587025"/>
            <a:ext cx="7181850" cy="1470025"/>
          </a:xfrm>
        </p:spPr>
        <p:txBody>
          <a:bodyPr/>
          <a:lstStyle/>
          <a:p>
            <a:r>
              <a:rPr lang="sv-SE" dirty="0"/>
              <a:t>Hot &amp; våld</a:t>
            </a:r>
          </a:p>
        </p:txBody>
      </p:sp>
      <p:pic>
        <p:nvPicPr>
          <p:cNvPr id="4" name="Bildobjekt 3">
            <a:extLst>
              <a:ext uri="{FF2B5EF4-FFF2-40B4-BE49-F238E27FC236}">
                <a16:creationId xmlns:a16="http://schemas.microsoft.com/office/drawing/2014/main" id="{A6034DDB-21A0-4A5C-9D3C-AC5CC1A347DA}"/>
              </a:ext>
            </a:extLst>
          </p:cNvPr>
          <p:cNvPicPr>
            <a:picLocks noChangeAspect="1"/>
          </p:cNvPicPr>
          <p:nvPr/>
        </p:nvPicPr>
        <p:blipFill>
          <a:blip r:embed="rId3"/>
          <a:stretch>
            <a:fillRect/>
          </a:stretch>
        </p:blipFill>
        <p:spPr>
          <a:xfrm>
            <a:off x="3133725" y="1679575"/>
            <a:ext cx="2857500" cy="1600200"/>
          </a:xfrm>
          <a:prstGeom prst="rect">
            <a:avLst/>
          </a:prstGeom>
        </p:spPr>
      </p:pic>
      <p:pic>
        <p:nvPicPr>
          <p:cNvPr id="6" name="Onlinemedia 5" title="Krishanteringenen">
            <a:hlinkClick r:id="" action="ppaction://media"/>
            <a:extLst>
              <a:ext uri="{FF2B5EF4-FFF2-40B4-BE49-F238E27FC236}">
                <a16:creationId xmlns:a16="http://schemas.microsoft.com/office/drawing/2014/main" id="{A5D700EA-C984-404A-9579-803154269FD9}"/>
              </a:ext>
            </a:extLst>
          </p:cNvPr>
          <p:cNvPicPr>
            <a:picLocks noRot="1" noChangeAspect="1"/>
          </p:cNvPicPr>
          <p:nvPr>
            <a:videoFile r:link="rId1"/>
          </p:nvPr>
        </p:nvPicPr>
        <p:blipFill>
          <a:blip r:embed="rId4"/>
          <a:stretch>
            <a:fillRect/>
          </a:stretch>
        </p:blipFill>
        <p:spPr>
          <a:xfrm>
            <a:off x="2276475" y="3279775"/>
            <a:ext cx="4572000" cy="2571750"/>
          </a:xfrm>
          <a:prstGeom prst="rect">
            <a:avLst/>
          </a:prstGeom>
        </p:spPr>
      </p:pic>
    </p:spTree>
    <p:extLst>
      <p:ext uri="{BB962C8B-B14F-4D97-AF65-F5344CB8AC3E}">
        <p14:creationId xmlns:p14="http://schemas.microsoft.com/office/powerpoint/2010/main" val="2397023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6F6C63B-88DC-44B1-AABA-645DC742CBB6}"/>
              </a:ext>
            </a:extLst>
          </p:cNvPr>
          <p:cNvSpPr>
            <a:spLocks noGrp="1"/>
          </p:cNvSpPr>
          <p:nvPr>
            <p:ph type="title"/>
          </p:nvPr>
        </p:nvSpPr>
        <p:spPr>
          <a:xfrm>
            <a:off x="985837" y="558723"/>
            <a:ext cx="7172326" cy="1143000"/>
          </a:xfrm>
        </p:spPr>
        <p:txBody>
          <a:bodyPr anchor="ctr">
            <a:normAutofit/>
          </a:bodyPr>
          <a:lstStyle/>
          <a:p>
            <a:pPr>
              <a:lnSpc>
                <a:spcPct val="90000"/>
              </a:lnSpc>
            </a:pPr>
            <a:r>
              <a:rPr lang="sv-SE" sz="3700" dirty="0"/>
              <a:t>Hur regleras arbetet mot hot och våld?</a:t>
            </a:r>
          </a:p>
        </p:txBody>
      </p:sp>
      <p:sp>
        <p:nvSpPr>
          <p:cNvPr id="3" name="Platshållare för innehåll 2">
            <a:extLst>
              <a:ext uri="{FF2B5EF4-FFF2-40B4-BE49-F238E27FC236}">
                <a16:creationId xmlns:a16="http://schemas.microsoft.com/office/drawing/2014/main" id="{15DDDEC0-1BFC-47C4-9F2B-B2DD5D0BCCEB}"/>
              </a:ext>
            </a:extLst>
          </p:cNvPr>
          <p:cNvSpPr>
            <a:spLocks noGrp="1"/>
          </p:cNvSpPr>
          <p:nvPr>
            <p:ph sz="half" idx="2"/>
          </p:nvPr>
        </p:nvSpPr>
        <p:spPr>
          <a:xfrm>
            <a:off x="971550" y="1701723"/>
            <a:ext cx="3525838" cy="4104273"/>
          </a:xfrm>
        </p:spPr>
        <p:txBody>
          <a:bodyPr>
            <a:normAutofit lnSpcReduction="10000"/>
          </a:bodyPr>
          <a:lstStyle/>
          <a:p>
            <a:pPr>
              <a:lnSpc>
                <a:spcPct val="90000"/>
              </a:lnSpc>
            </a:pPr>
            <a:r>
              <a:rPr lang="sv-SE" sz="2200" b="1" dirty="0"/>
              <a:t>Arbetsmiljölagen</a:t>
            </a:r>
          </a:p>
          <a:p>
            <a:pPr marL="0" indent="0">
              <a:lnSpc>
                <a:spcPct val="90000"/>
              </a:lnSpc>
              <a:buNone/>
            </a:pPr>
            <a:endParaRPr lang="sv-SE" sz="2200" b="1" dirty="0"/>
          </a:p>
          <a:p>
            <a:pPr>
              <a:lnSpc>
                <a:spcPct val="90000"/>
              </a:lnSpc>
            </a:pPr>
            <a:r>
              <a:rPr lang="sv-SE" sz="2200" dirty="0"/>
              <a:t>Arbetsmiljöverkets föreskrift om våld och hot i arbetsmiljön, </a:t>
            </a:r>
            <a:r>
              <a:rPr lang="sv-SE" sz="2200" b="1" dirty="0">
                <a:solidFill>
                  <a:schemeClr val="accent1"/>
                </a:solidFill>
                <a:hlinkClick r:id="rId3">
                  <a:extLst>
                    <a:ext uri="{A12FA001-AC4F-418D-AE19-62706E023703}">
                      <ahyp:hlinkClr xmlns:ahyp="http://schemas.microsoft.com/office/drawing/2018/hyperlinkcolor" val="tx"/>
                    </a:ext>
                  </a:extLst>
                </a:hlinkClick>
              </a:rPr>
              <a:t>AFS 1993:2</a:t>
            </a:r>
            <a:endParaRPr lang="sv-SE" sz="2200" b="1" dirty="0">
              <a:solidFill>
                <a:schemeClr val="accent1"/>
              </a:solidFill>
            </a:endParaRPr>
          </a:p>
          <a:p>
            <a:pPr marL="0" indent="0">
              <a:lnSpc>
                <a:spcPct val="90000"/>
              </a:lnSpc>
              <a:buNone/>
            </a:pPr>
            <a:endParaRPr lang="sv-SE" sz="2200" b="1" dirty="0"/>
          </a:p>
          <a:p>
            <a:pPr>
              <a:lnSpc>
                <a:spcPct val="90000"/>
              </a:lnSpc>
            </a:pPr>
            <a:r>
              <a:rPr lang="sv-SE" sz="2200" dirty="0"/>
              <a:t>Hjo kommuns </a:t>
            </a:r>
            <a:r>
              <a:rPr lang="sv-SE" sz="2200" b="1" dirty="0">
                <a:solidFill>
                  <a:schemeClr val="accent1"/>
                </a:solidFill>
                <a:hlinkClick r:id="rId4">
                  <a:extLst>
                    <a:ext uri="{A12FA001-AC4F-418D-AE19-62706E023703}">
                      <ahyp:hlinkClr xmlns:ahyp="http://schemas.microsoft.com/office/drawing/2018/hyperlinkcolor" val="tx"/>
                    </a:ext>
                  </a:extLst>
                </a:hlinkClick>
              </a:rPr>
              <a:t>Arbetsmiljöpolicy</a:t>
            </a:r>
            <a:endParaRPr lang="sv-SE" sz="2200" b="1" dirty="0">
              <a:solidFill>
                <a:schemeClr val="accent1"/>
              </a:solidFill>
            </a:endParaRPr>
          </a:p>
          <a:p>
            <a:pPr marL="0" indent="0">
              <a:lnSpc>
                <a:spcPct val="90000"/>
              </a:lnSpc>
              <a:buNone/>
            </a:pPr>
            <a:endParaRPr lang="sv-SE" sz="2200" b="1" dirty="0"/>
          </a:p>
          <a:p>
            <a:pPr>
              <a:lnSpc>
                <a:spcPct val="90000"/>
              </a:lnSpc>
            </a:pPr>
            <a:r>
              <a:rPr lang="sv-SE" sz="2200" dirty="0"/>
              <a:t>Hjo kommuns </a:t>
            </a:r>
            <a:r>
              <a:rPr lang="sv-SE" sz="2200" b="1" dirty="0">
                <a:solidFill>
                  <a:schemeClr val="accent1"/>
                </a:solidFill>
                <a:hlinkClick r:id="rId5">
                  <a:extLst>
                    <a:ext uri="{A12FA001-AC4F-418D-AE19-62706E023703}">
                      <ahyp:hlinkClr xmlns:ahyp="http://schemas.microsoft.com/office/drawing/2018/hyperlinkcolor" val="tx"/>
                    </a:ext>
                  </a:extLst>
                </a:hlinkClick>
              </a:rPr>
              <a:t>Riktlinje hot och våld- skydd av medarbetare</a:t>
            </a:r>
            <a:endParaRPr lang="sv-SE" sz="2200" b="1" dirty="0">
              <a:solidFill>
                <a:schemeClr val="accent1"/>
              </a:solidFill>
            </a:endParaRPr>
          </a:p>
        </p:txBody>
      </p:sp>
      <p:pic>
        <p:nvPicPr>
          <p:cNvPr id="4" name="Bildobjekt 3">
            <a:extLst>
              <a:ext uri="{FF2B5EF4-FFF2-40B4-BE49-F238E27FC236}">
                <a16:creationId xmlns:a16="http://schemas.microsoft.com/office/drawing/2014/main" id="{4A9D27B2-D5AE-4888-A7B8-38F3520695BE}"/>
              </a:ext>
            </a:extLst>
          </p:cNvPr>
          <p:cNvPicPr>
            <a:picLocks noChangeAspect="1"/>
          </p:cNvPicPr>
          <p:nvPr/>
        </p:nvPicPr>
        <p:blipFill>
          <a:blip r:embed="rId6"/>
          <a:stretch>
            <a:fillRect/>
          </a:stretch>
        </p:blipFill>
        <p:spPr>
          <a:xfrm>
            <a:off x="5304525" y="2174875"/>
            <a:ext cx="2189375" cy="3121025"/>
          </a:xfrm>
          <a:prstGeom prst="rect">
            <a:avLst/>
          </a:prstGeom>
          <a:noFill/>
        </p:spPr>
      </p:pic>
    </p:spTree>
    <p:extLst>
      <p:ext uri="{BB962C8B-B14F-4D97-AF65-F5344CB8AC3E}">
        <p14:creationId xmlns:p14="http://schemas.microsoft.com/office/powerpoint/2010/main" val="916563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0ECD9F7F-5850-4553-921C-6FB8BC635987}"/>
              </a:ext>
            </a:extLst>
          </p:cNvPr>
          <p:cNvSpPr>
            <a:spLocks noGrp="1"/>
          </p:cNvSpPr>
          <p:nvPr>
            <p:ph type="title"/>
          </p:nvPr>
        </p:nvSpPr>
        <p:spPr/>
        <p:txBody>
          <a:bodyPr>
            <a:normAutofit fontScale="90000"/>
          </a:bodyPr>
          <a:lstStyle/>
          <a:p>
            <a:r>
              <a:rPr lang="sv-SE" dirty="0"/>
              <a:t>Vad säger Hjo kommuns riktlinje mot hot och våld?</a:t>
            </a:r>
          </a:p>
        </p:txBody>
      </p:sp>
      <p:sp>
        <p:nvSpPr>
          <p:cNvPr id="13" name="Content Placeholder 2">
            <a:extLst>
              <a:ext uri="{FF2B5EF4-FFF2-40B4-BE49-F238E27FC236}">
                <a16:creationId xmlns:a16="http://schemas.microsoft.com/office/drawing/2014/main" id="{8E4BED1F-9889-4B7B-B5FC-0A9A01D35CD1}"/>
              </a:ext>
            </a:extLst>
          </p:cNvPr>
          <p:cNvSpPr>
            <a:spLocks noGrp="1"/>
          </p:cNvSpPr>
          <p:nvPr>
            <p:ph sz="half" idx="1"/>
          </p:nvPr>
        </p:nvSpPr>
        <p:spPr/>
        <p:txBody>
          <a:bodyPr>
            <a:normAutofit fontScale="70000" lnSpcReduction="20000"/>
          </a:bodyPr>
          <a:lstStyle/>
          <a:p>
            <a:endParaRPr lang="sv-SE" dirty="0"/>
          </a:p>
          <a:p>
            <a:r>
              <a:rPr lang="sv-SE" dirty="0"/>
              <a:t>Hjo kommuns medarbetare ska känna sig trygga i sitt arbete för att kunna utföra sina arbetsuppgifter på ett för verksamheten tillfredsställande sätt. </a:t>
            </a:r>
          </a:p>
          <a:p>
            <a:pPr marL="0" indent="0">
              <a:buNone/>
            </a:pPr>
            <a:endParaRPr lang="sv-SE" dirty="0"/>
          </a:p>
          <a:p>
            <a:r>
              <a:rPr lang="sv-SE" dirty="0"/>
              <a:t>Medarbetarna ska ges en arbetsmiljö som så långt som möjligt minimerar riskerna för hot, angrepp och andra incidenter. </a:t>
            </a:r>
            <a:endParaRPr lang="en-US" dirty="0"/>
          </a:p>
        </p:txBody>
      </p:sp>
      <p:pic>
        <p:nvPicPr>
          <p:cNvPr id="4" name="Platshållare för innehåll 3" descr="En bild som visar person, inomhus, personer, står&#10;&#10;Automatiskt genererad beskrivning">
            <a:extLst>
              <a:ext uri="{FF2B5EF4-FFF2-40B4-BE49-F238E27FC236}">
                <a16:creationId xmlns:a16="http://schemas.microsoft.com/office/drawing/2014/main" id="{528986EE-0AF0-4C7E-B88F-DB8EFF8FE0B6}"/>
              </a:ext>
            </a:extLst>
          </p:cNvPr>
          <p:cNvPicPr>
            <a:picLocks noGrp="1" noChangeAspect="1"/>
          </p:cNvPicPr>
          <p:nvPr>
            <p:ph sz="half" idx="2"/>
          </p:nvPr>
        </p:nvPicPr>
        <p:blipFill>
          <a:blip r:embed="rId2"/>
          <a:stretch>
            <a:fillRect/>
          </a:stretch>
        </p:blipFill>
        <p:spPr>
          <a:xfrm>
            <a:off x="4495799" y="2030098"/>
            <a:ext cx="4190543" cy="2797804"/>
          </a:xfrm>
        </p:spPr>
      </p:pic>
    </p:spTree>
    <p:extLst>
      <p:ext uri="{BB962C8B-B14F-4D97-AF65-F5344CB8AC3E}">
        <p14:creationId xmlns:p14="http://schemas.microsoft.com/office/powerpoint/2010/main" val="2473846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B95788C-8EF2-40D6-BF55-A48B38CF435B}"/>
              </a:ext>
            </a:extLst>
          </p:cNvPr>
          <p:cNvSpPr>
            <a:spLocks noGrp="1"/>
          </p:cNvSpPr>
          <p:nvPr>
            <p:ph type="title"/>
          </p:nvPr>
        </p:nvSpPr>
        <p:spPr>
          <a:xfrm>
            <a:off x="985837" y="1004480"/>
            <a:ext cx="7172326" cy="1143000"/>
          </a:xfrm>
        </p:spPr>
        <p:txBody>
          <a:bodyPr>
            <a:normAutofit fontScale="90000"/>
          </a:bodyPr>
          <a:lstStyle/>
          <a:p>
            <a:r>
              <a:rPr lang="sv-SE" dirty="0"/>
              <a:t>Vilka risker för hot &amp; våld finns på vår arbetsplats?</a:t>
            </a:r>
          </a:p>
        </p:txBody>
      </p:sp>
      <p:sp>
        <p:nvSpPr>
          <p:cNvPr id="3" name="textruta 2">
            <a:extLst>
              <a:ext uri="{FF2B5EF4-FFF2-40B4-BE49-F238E27FC236}">
                <a16:creationId xmlns:a16="http://schemas.microsoft.com/office/drawing/2014/main" id="{F6FDC911-5819-4300-B0CF-F2FFB3A20331}"/>
              </a:ext>
            </a:extLst>
          </p:cNvPr>
          <p:cNvSpPr txBox="1"/>
          <p:nvPr/>
        </p:nvSpPr>
        <p:spPr>
          <a:xfrm>
            <a:off x="1374583" y="5237038"/>
            <a:ext cx="1919949" cy="446276"/>
          </a:xfrm>
          <a:prstGeom prst="rect">
            <a:avLst/>
          </a:prstGeom>
          <a:noFill/>
        </p:spPr>
        <p:txBody>
          <a:bodyPr wrap="none" rtlCol="0">
            <a:spAutoFit/>
          </a:bodyPr>
          <a:lstStyle/>
          <a:p>
            <a:r>
              <a:rPr lang="sv-SE" dirty="0">
                <a:hlinkClick r:id="rId5"/>
              </a:rPr>
              <a:t>FILM (</a:t>
            </a:r>
            <a:r>
              <a:rPr lang="sv-SE" dirty="0" err="1">
                <a:hlinkClick r:id="rId5"/>
              </a:rPr>
              <a:t>Stalker</a:t>
            </a:r>
            <a:r>
              <a:rPr lang="sv-SE" dirty="0">
                <a:hlinkClick r:id="rId5"/>
              </a:rPr>
              <a:t>)</a:t>
            </a:r>
            <a:endParaRPr lang="sv-SE" dirty="0"/>
          </a:p>
        </p:txBody>
      </p:sp>
      <p:sp>
        <p:nvSpPr>
          <p:cNvPr id="4" name="textruta 3">
            <a:extLst>
              <a:ext uri="{FF2B5EF4-FFF2-40B4-BE49-F238E27FC236}">
                <a16:creationId xmlns:a16="http://schemas.microsoft.com/office/drawing/2014/main" id="{6877D24B-208A-4773-9EE4-70D58B7CDEE7}"/>
              </a:ext>
            </a:extLst>
          </p:cNvPr>
          <p:cNvSpPr txBox="1"/>
          <p:nvPr/>
        </p:nvSpPr>
        <p:spPr>
          <a:xfrm>
            <a:off x="5563031" y="5237038"/>
            <a:ext cx="2332690" cy="446276"/>
          </a:xfrm>
          <a:prstGeom prst="rect">
            <a:avLst/>
          </a:prstGeom>
          <a:noFill/>
        </p:spPr>
        <p:txBody>
          <a:bodyPr wrap="none" rtlCol="0">
            <a:spAutoFit/>
          </a:bodyPr>
          <a:lstStyle/>
          <a:p>
            <a:r>
              <a:rPr lang="sv-SE" dirty="0">
                <a:hlinkClick r:id="rId6"/>
              </a:rPr>
              <a:t>FILM (Hembesök)</a:t>
            </a:r>
            <a:endParaRPr lang="sv-SE" dirty="0"/>
          </a:p>
        </p:txBody>
      </p:sp>
      <p:pic>
        <p:nvPicPr>
          <p:cNvPr id="6" name="Onlinemedia 5" title="Stalkern">
            <a:hlinkClick r:id="" action="ppaction://media"/>
            <a:extLst>
              <a:ext uri="{FF2B5EF4-FFF2-40B4-BE49-F238E27FC236}">
                <a16:creationId xmlns:a16="http://schemas.microsoft.com/office/drawing/2014/main" id="{6D1D29FD-1768-4272-8C64-7D122B78311E}"/>
              </a:ext>
            </a:extLst>
          </p:cNvPr>
          <p:cNvPicPr>
            <a:picLocks noRot="1" noChangeAspect="1"/>
          </p:cNvPicPr>
          <p:nvPr>
            <a:videoFile r:link="rId1"/>
          </p:nvPr>
        </p:nvPicPr>
        <p:blipFill>
          <a:blip r:embed="rId7"/>
          <a:stretch>
            <a:fillRect/>
          </a:stretch>
        </p:blipFill>
        <p:spPr>
          <a:xfrm>
            <a:off x="326606" y="2978092"/>
            <a:ext cx="3861914" cy="2258946"/>
          </a:xfrm>
          <a:prstGeom prst="rect">
            <a:avLst/>
          </a:prstGeom>
        </p:spPr>
      </p:pic>
      <p:pic>
        <p:nvPicPr>
          <p:cNvPr id="8" name="Onlinemedia 7" title="Hembesöket">
            <a:hlinkClick r:id="" action="ppaction://media"/>
            <a:extLst>
              <a:ext uri="{FF2B5EF4-FFF2-40B4-BE49-F238E27FC236}">
                <a16:creationId xmlns:a16="http://schemas.microsoft.com/office/drawing/2014/main" id="{A8690F15-24FB-4851-9A06-3723D7F437C9}"/>
              </a:ext>
            </a:extLst>
          </p:cNvPr>
          <p:cNvPicPr>
            <a:picLocks noRot="1" noChangeAspect="1"/>
          </p:cNvPicPr>
          <p:nvPr>
            <a:videoFile r:link="rId2"/>
          </p:nvPr>
        </p:nvPicPr>
        <p:blipFill>
          <a:blip r:embed="rId7"/>
          <a:stretch>
            <a:fillRect/>
          </a:stretch>
        </p:blipFill>
        <p:spPr>
          <a:xfrm>
            <a:off x="4496499" y="2978092"/>
            <a:ext cx="3861914" cy="2258946"/>
          </a:xfrm>
          <a:prstGeom prst="rect">
            <a:avLst/>
          </a:prstGeom>
        </p:spPr>
      </p:pic>
    </p:spTree>
    <p:extLst>
      <p:ext uri="{BB962C8B-B14F-4D97-AF65-F5344CB8AC3E}">
        <p14:creationId xmlns:p14="http://schemas.microsoft.com/office/powerpoint/2010/main" val="3705059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par>
                    <p:cTn id="7" fill="hold">
                      <p:stCondLst>
                        <p:cond delay="indefinite"/>
                      </p:stCondLst>
                      <p:childTnLst>
                        <p:par>
                          <p:cTn id="8" fill="hold">
                            <p:stCondLst>
                              <p:cond delay="0"/>
                            </p:stCondLst>
                            <p:childTnLst>
                              <p:par>
                                <p:cTn id="9" presetID="1" presetClass="mediacall" presetSubtype="0" fill="hold" nodeType="clickEffect">
                                  <p:stCondLst>
                                    <p:cond delay="0"/>
                                  </p:stCondLst>
                                  <p:childTnLst>
                                    <p:cmd type="call" cmd="playFrom(0.0)">
                                      <p:cBhvr>
                                        <p:cTn id="10" dur="1"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11" fill="hold" display="0">
                  <p:stCondLst>
                    <p:cond delay="indefinite"/>
                  </p:stCondLst>
                </p:cTn>
                <p:tgtEl>
                  <p:spTgt spid="6"/>
                </p:tgtEl>
              </p:cMediaNode>
            </p:video>
            <p:seq concurrent="1" nextAc="seek">
              <p:cTn id="12" restart="whenNotActive" fill="hold" evtFilter="cancelBubble" nodeType="interactiveSeq">
                <p:stCondLst>
                  <p:cond evt="onClick" delay="0">
                    <p:tgtEl>
                      <p:spTgt spid="6"/>
                    </p:tgtEl>
                  </p:cond>
                </p:stCondLst>
                <p:endSync evt="end" delay="0">
                  <p:rtn val="all"/>
                </p:endSync>
                <p:childTnLst>
                  <p:par>
                    <p:cTn id="13" fill="hold">
                      <p:stCondLst>
                        <p:cond delay="0"/>
                      </p:stCondLst>
                      <p:childTnLst>
                        <p:par>
                          <p:cTn id="14" fill="hold">
                            <p:stCondLst>
                              <p:cond delay="0"/>
                            </p:stCondLst>
                            <p:childTnLst>
                              <p:par>
                                <p:cTn id="15" presetID="2" presetClass="mediacall" presetSubtype="0" fill="hold" nodeType="clickEffect">
                                  <p:stCondLst>
                                    <p:cond delay="0"/>
                                  </p:stCondLst>
                                  <p:childTnLst>
                                    <p:cmd type="call" cmd="togglePause">
                                      <p:cBhvr>
                                        <p:cTn id="16" dur="1" fill="hold"/>
                                        <p:tgtEl>
                                          <p:spTgt spid="6"/>
                                        </p:tgtEl>
                                      </p:cBhvr>
                                    </p:cmd>
                                  </p:childTnLst>
                                </p:cTn>
                              </p:par>
                            </p:childTnLst>
                          </p:cTn>
                        </p:par>
                      </p:childTnLst>
                    </p:cTn>
                  </p:par>
                </p:childTnLst>
              </p:cTn>
              <p:nextCondLst>
                <p:cond evt="onClick" delay="0">
                  <p:tgtEl>
                    <p:spTgt spid="6"/>
                  </p:tgtEl>
                </p:cond>
              </p:nextCondLst>
            </p:seq>
            <p:video>
              <p:cMediaNode vol="80000">
                <p:cTn id="17" fill="hold" display="0">
                  <p:stCondLst>
                    <p:cond delay="indefinite"/>
                  </p:stCondLst>
                </p:cTn>
                <p:tgtEl>
                  <p:spTgt spid="8"/>
                </p:tgtEl>
              </p:cMediaNode>
            </p:video>
            <p:seq concurrent="1" nextAc="seek">
              <p:cTn id="18" restart="whenNotActive" fill="hold" evtFilter="cancelBubble" nodeType="interactiveSeq">
                <p:stCondLst>
                  <p:cond evt="onClick" delay="0">
                    <p:tgtEl>
                      <p:spTgt spid="8"/>
                    </p:tgtEl>
                  </p:cond>
                </p:stCondLst>
                <p:endSync evt="end" delay="0">
                  <p:rtn val="all"/>
                </p:endSync>
                <p:childTnLst>
                  <p:par>
                    <p:cTn id="19" fill="hold">
                      <p:stCondLst>
                        <p:cond delay="0"/>
                      </p:stCondLst>
                      <p:childTnLst>
                        <p:par>
                          <p:cTn id="20" fill="hold">
                            <p:stCondLst>
                              <p:cond delay="0"/>
                            </p:stCondLst>
                            <p:childTnLst>
                              <p:par>
                                <p:cTn id="21" presetID="2" presetClass="mediacall" presetSubtype="0" fill="hold" nodeType="clickEffect">
                                  <p:stCondLst>
                                    <p:cond delay="0"/>
                                  </p:stCondLst>
                                  <p:childTnLst>
                                    <p:cmd type="call" cmd="togglePause">
                                      <p:cBhvr>
                                        <p:cTn id="22" dur="1" fill="hold"/>
                                        <p:tgtEl>
                                          <p:spTgt spid="8"/>
                                        </p:tgtEl>
                                      </p:cBhvr>
                                    </p:cmd>
                                  </p:childTnLst>
                                </p:cTn>
                              </p:par>
                            </p:childTnLst>
                          </p:cTn>
                        </p:par>
                      </p:childTnLst>
                    </p:cTn>
                  </p:par>
                </p:childTnLst>
              </p:cTn>
              <p:nextCondLst>
                <p:cond evt="onClick" delay="0">
                  <p:tgtEl>
                    <p:spTgt spid="8"/>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28D6002-E6B8-4F72-98A9-738B7E4EDEC7}"/>
              </a:ext>
            </a:extLst>
          </p:cNvPr>
          <p:cNvSpPr>
            <a:spLocks noGrp="1"/>
          </p:cNvSpPr>
          <p:nvPr>
            <p:ph type="title"/>
          </p:nvPr>
        </p:nvSpPr>
        <p:spPr/>
        <p:txBody>
          <a:bodyPr/>
          <a:lstStyle/>
          <a:p>
            <a:r>
              <a:rPr lang="sv-SE" dirty="0"/>
              <a:t>Förebyggande arbete</a:t>
            </a:r>
          </a:p>
        </p:txBody>
      </p:sp>
      <p:sp>
        <p:nvSpPr>
          <p:cNvPr id="3" name="Platshållare för innehåll 2">
            <a:extLst>
              <a:ext uri="{FF2B5EF4-FFF2-40B4-BE49-F238E27FC236}">
                <a16:creationId xmlns:a16="http://schemas.microsoft.com/office/drawing/2014/main" id="{23BE77DB-B6D8-4E03-B507-544F43F9D2C0}"/>
              </a:ext>
            </a:extLst>
          </p:cNvPr>
          <p:cNvSpPr>
            <a:spLocks noGrp="1"/>
          </p:cNvSpPr>
          <p:nvPr>
            <p:ph idx="1"/>
          </p:nvPr>
        </p:nvSpPr>
        <p:spPr/>
        <p:txBody>
          <a:bodyPr>
            <a:normAutofit lnSpcReduction="10000"/>
          </a:bodyPr>
          <a:lstStyle/>
          <a:p>
            <a:r>
              <a:rPr lang="sv-SE" dirty="0"/>
              <a:t>Utbilda personal med stor risk för hot eller våld i arbetet</a:t>
            </a:r>
          </a:p>
          <a:p>
            <a:r>
              <a:rPr lang="sv-SE" dirty="0"/>
              <a:t>Informera </a:t>
            </a:r>
            <a:r>
              <a:rPr lang="sv-SE" u="sng" dirty="0"/>
              <a:t>alla</a:t>
            </a:r>
            <a:r>
              <a:rPr lang="sv-SE" dirty="0"/>
              <a:t> anställda på arbetsplatsen om larmning, rapportering och nödvärn</a:t>
            </a:r>
          </a:p>
          <a:p>
            <a:r>
              <a:rPr lang="sv-SE" dirty="0"/>
              <a:t>Arbeta med att undvika hot och våldssituationer</a:t>
            </a:r>
          </a:p>
          <a:p>
            <a:r>
              <a:rPr lang="sv-SE" dirty="0" err="1"/>
              <a:t>Riskanalysera</a:t>
            </a:r>
            <a:r>
              <a:rPr lang="sv-SE" dirty="0"/>
              <a:t> olika arbetsområden</a:t>
            </a:r>
          </a:p>
          <a:p>
            <a:endParaRPr lang="sv-SE" dirty="0"/>
          </a:p>
        </p:txBody>
      </p:sp>
    </p:spTree>
    <p:extLst>
      <p:ext uri="{BB962C8B-B14F-4D97-AF65-F5344CB8AC3E}">
        <p14:creationId xmlns:p14="http://schemas.microsoft.com/office/powerpoint/2010/main" val="3859631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563E099-456D-4D1D-AB99-FCF78DD10E53}"/>
              </a:ext>
            </a:extLst>
          </p:cNvPr>
          <p:cNvSpPr>
            <a:spLocks noGrp="1"/>
          </p:cNvSpPr>
          <p:nvPr>
            <p:ph type="title"/>
          </p:nvPr>
        </p:nvSpPr>
        <p:spPr>
          <a:xfrm>
            <a:off x="985837" y="1641799"/>
            <a:ext cx="7172326" cy="1143000"/>
          </a:xfrm>
        </p:spPr>
        <p:txBody>
          <a:bodyPr>
            <a:noAutofit/>
          </a:bodyPr>
          <a:lstStyle/>
          <a:p>
            <a:r>
              <a:rPr lang="sv-SE" sz="4000" dirty="0"/>
              <a:t>Har vi någon rutin för hot och våld för just vår verksamhet? </a:t>
            </a:r>
          </a:p>
        </p:txBody>
      </p:sp>
      <p:pic>
        <p:nvPicPr>
          <p:cNvPr id="5" name="Onlinemedia 4" title="Larmet går">
            <a:hlinkClick r:id="" action="ppaction://media"/>
            <a:extLst>
              <a:ext uri="{FF2B5EF4-FFF2-40B4-BE49-F238E27FC236}">
                <a16:creationId xmlns:a16="http://schemas.microsoft.com/office/drawing/2014/main" id="{39C3E855-5636-4C64-87D5-28B4019157CA}"/>
              </a:ext>
            </a:extLst>
          </p:cNvPr>
          <p:cNvPicPr>
            <a:picLocks noRot="1" noChangeAspect="1"/>
          </p:cNvPicPr>
          <p:nvPr>
            <a:videoFile r:link="rId1"/>
          </p:nvPr>
        </p:nvPicPr>
        <p:blipFill>
          <a:blip r:embed="rId4"/>
          <a:stretch>
            <a:fillRect/>
          </a:stretch>
        </p:blipFill>
        <p:spPr>
          <a:xfrm>
            <a:off x="2286000" y="3015580"/>
            <a:ext cx="4572000" cy="2571750"/>
          </a:xfrm>
          <a:prstGeom prst="rect">
            <a:avLst/>
          </a:prstGeom>
        </p:spPr>
      </p:pic>
    </p:spTree>
    <p:extLst>
      <p:ext uri="{BB962C8B-B14F-4D97-AF65-F5344CB8AC3E}">
        <p14:creationId xmlns:p14="http://schemas.microsoft.com/office/powerpoint/2010/main" val="933404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14119E-96CE-4E3B-B96E-64B7D850D380}"/>
              </a:ext>
            </a:extLst>
          </p:cNvPr>
          <p:cNvSpPr>
            <a:spLocks noGrp="1"/>
          </p:cNvSpPr>
          <p:nvPr>
            <p:ph type="title"/>
          </p:nvPr>
        </p:nvSpPr>
        <p:spPr/>
        <p:txBody>
          <a:bodyPr>
            <a:normAutofit fontScale="90000"/>
          </a:bodyPr>
          <a:lstStyle/>
          <a:p>
            <a:r>
              <a:rPr lang="sv-SE" dirty="0"/>
              <a:t>Se över rutiner/instruktioner för:</a:t>
            </a:r>
          </a:p>
        </p:txBody>
      </p:sp>
      <p:sp>
        <p:nvSpPr>
          <p:cNvPr id="3" name="Platshållare för innehåll 2">
            <a:extLst>
              <a:ext uri="{FF2B5EF4-FFF2-40B4-BE49-F238E27FC236}">
                <a16:creationId xmlns:a16="http://schemas.microsoft.com/office/drawing/2014/main" id="{BDADA76C-B5A0-49BA-88A9-5ADCF464E404}"/>
              </a:ext>
            </a:extLst>
          </p:cNvPr>
          <p:cNvSpPr>
            <a:spLocks noGrp="1"/>
          </p:cNvSpPr>
          <p:nvPr>
            <p:ph idx="1"/>
          </p:nvPr>
        </p:nvSpPr>
        <p:spPr>
          <a:xfrm>
            <a:off x="981074" y="1600200"/>
            <a:ext cx="7172325" cy="4205796"/>
          </a:xfrm>
        </p:spPr>
        <p:txBody>
          <a:bodyPr>
            <a:normAutofit fontScale="70000" lnSpcReduction="20000"/>
          </a:bodyPr>
          <a:lstStyle/>
          <a:p>
            <a:r>
              <a:rPr lang="sv-SE" dirty="0"/>
              <a:t>Medarbetarnas säkerhet, utbildning och beredskap inför eventuella hot- eller våldssituationer. </a:t>
            </a:r>
          </a:p>
          <a:p>
            <a:endParaRPr lang="sv-SE" dirty="0"/>
          </a:p>
          <a:p>
            <a:r>
              <a:rPr lang="sv-SE" dirty="0"/>
              <a:t>Att den drabbade medarbetaren snabbt får hjälp och stöd för att förebygga och lindra såväl fysisk som psykisk skada. </a:t>
            </a:r>
          </a:p>
          <a:p>
            <a:endParaRPr lang="sv-SE" dirty="0"/>
          </a:p>
          <a:p>
            <a:r>
              <a:rPr lang="sv-SE" dirty="0"/>
              <a:t>Att göra riskanalyser för de arbeten och aktiviteter som medarbetare utför eller kommer att utföra. </a:t>
            </a:r>
          </a:p>
          <a:p>
            <a:endParaRPr lang="sv-SE" dirty="0"/>
          </a:p>
          <a:p>
            <a:r>
              <a:rPr lang="sv-SE" dirty="0"/>
              <a:t>Att rapport om tillbud och arbetsskada alltid rapporteras enligt gällande rutin. </a:t>
            </a:r>
          </a:p>
        </p:txBody>
      </p:sp>
    </p:spTree>
    <p:extLst>
      <p:ext uri="{BB962C8B-B14F-4D97-AF65-F5344CB8AC3E}">
        <p14:creationId xmlns:p14="http://schemas.microsoft.com/office/powerpoint/2010/main" val="1971900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03805B3-89D5-478F-A882-41906F94E14F}"/>
              </a:ext>
            </a:extLst>
          </p:cNvPr>
          <p:cNvSpPr>
            <a:spLocks noGrp="1"/>
          </p:cNvSpPr>
          <p:nvPr>
            <p:ph type="title"/>
          </p:nvPr>
        </p:nvSpPr>
        <p:spPr/>
        <p:txBody>
          <a:bodyPr/>
          <a:lstStyle/>
          <a:p>
            <a:r>
              <a:rPr lang="sv-SE" dirty="0"/>
              <a:t>Använd dessa!</a:t>
            </a:r>
          </a:p>
        </p:txBody>
      </p:sp>
      <p:sp>
        <p:nvSpPr>
          <p:cNvPr id="3" name="Platshållare för innehåll 2">
            <a:extLst>
              <a:ext uri="{FF2B5EF4-FFF2-40B4-BE49-F238E27FC236}">
                <a16:creationId xmlns:a16="http://schemas.microsoft.com/office/drawing/2014/main" id="{A3F0852D-2510-4D6E-8BCF-4938FA932B1A}"/>
              </a:ext>
            </a:extLst>
          </p:cNvPr>
          <p:cNvSpPr>
            <a:spLocks noGrp="1"/>
          </p:cNvSpPr>
          <p:nvPr>
            <p:ph idx="1"/>
          </p:nvPr>
        </p:nvSpPr>
        <p:spPr>
          <a:xfrm>
            <a:off x="981074" y="1600200"/>
            <a:ext cx="7172325" cy="4081509"/>
          </a:xfrm>
        </p:spPr>
        <p:txBody>
          <a:bodyPr>
            <a:normAutofit fontScale="77500" lnSpcReduction="20000"/>
          </a:bodyPr>
          <a:lstStyle/>
          <a:p>
            <a:pPr marL="0" indent="0">
              <a:buNone/>
            </a:pPr>
            <a:r>
              <a:rPr lang="sv-SE" dirty="0" err="1"/>
              <a:t>Prevents</a:t>
            </a:r>
            <a:r>
              <a:rPr lang="sv-SE" dirty="0"/>
              <a:t> checklista för hot och våld:</a:t>
            </a:r>
            <a:endParaRPr lang="sv-SE" dirty="0">
              <a:hlinkClick r:id="rId2">
                <a:extLst>
                  <a:ext uri="{A12FA001-AC4F-418D-AE19-62706E023703}">
                    <ahyp:hlinkClr xmlns:ahyp="http://schemas.microsoft.com/office/drawing/2018/hyperlinkcolor" val="tx"/>
                  </a:ext>
                </a:extLst>
              </a:hlinkClick>
            </a:endParaRPr>
          </a:p>
          <a:p>
            <a:pPr marL="0" indent="0">
              <a:buNone/>
            </a:pPr>
            <a:r>
              <a:rPr lang="sv-SE" dirty="0">
                <a:solidFill>
                  <a:schemeClr val="accent1"/>
                </a:solidFill>
                <a:hlinkClick r:id="rId2">
                  <a:extLst>
                    <a:ext uri="{A12FA001-AC4F-418D-AE19-62706E023703}">
                      <ahyp:hlinkClr xmlns:ahyp="http://schemas.microsoft.com/office/drawing/2018/hyperlinkcolor" val="tx"/>
                    </a:ext>
                  </a:extLst>
                </a:hlinkClick>
              </a:rPr>
              <a:t>https://checklists.prevent.se/checklist/answer/33</a:t>
            </a:r>
            <a:r>
              <a:rPr lang="sv-SE" dirty="0">
                <a:solidFill>
                  <a:schemeClr val="accent1"/>
                </a:solidFill>
              </a:rPr>
              <a:t> </a:t>
            </a:r>
          </a:p>
          <a:p>
            <a:pPr marL="0" indent="0">
              <a:buNone/>
            </a:pPr>
            <a:endParaRPr lang="sv-SE" dirty="0">
              <a:solidFill>
                <a:schemeClr val="accent1"/>
              </a:solidFill>
            </a:endParaRPr>
          </a:p>
          <a:p>
            <a:pPr marL="0" indent="0">
              <a:buNone/>
            </a:pPr>
            <a:r>
              <a:rPr lang="sv-SE" dirty="0">
                <a:solidFill>
                  <a:srgbClr val="051647"/>
                </a:solidFill>
              </a:rPr>
              <a:t>Arbetsmiljöverkets checklista för hot och våld:</a:t>
            </a:r>
          </a:p>
          <a:p>
            <a:pPr marL="0" indent="0">
              <a:buNone/>
            </a:pPr>
            <a:r>
              <a:rPr lang="sv-SE" dirty="0">
                <a:solidFill>
                  <a:schemeClr val="accent1"/>
                </a:solidFill>
                <a:hlinkClick r:id="rId3">
                  <a:extLst>
                    <a:ext uri="{A12FA001-AC4F-418D-AE19-62706E023703}">
                      <ahyp:hlinkClr xmlns:ahyp="http://schemas.microsoft.com/office/drawing/2018/hyperlinkcolor" val="tx"/>
                    </a:ext>
                  </a:extLst>
                </a:hlinkClick>
              </a:rPr>
              <a:t>https://www.av.se/globalassets/filer/publikationer/broschyrer/kartlagg-riskerna-for-hot-och-vald-broschyr-adi553.pdf</a:t>
            </a:r>
            <a:endParaRPr lang="sv-SE" dirty="0">
              <a:solidFill>
                <a:schemeClr val="accent1"/>
              </a:solidFill>
            </a:endParaRPr>
          </a:p>
          <a:p>
            <a:pPr marL="0" indent="0">
              <a:buNone/>
            </a:pPr>
            <a:endParaRPr lang="sv-SE" dirty="0"/>
          </a:p>
          <a:p>
            <a:pPr marL="0" indent="0">
              <a:buNone/>
            </a:pPr>
            <a:r>
              <a:rPr lang="sv-SE" dirty="0"/>
              <a:t>Förslag på säkerhetsrutiner och åtgärder i  anslutning till en akut våldshändelse finns i Hjo kommuns </a:t>
            </a:r>
            <a:r>
              <a:rPr lang="sv-SE" dirty="0">
                <a:solidFill>
                  <a:schemeClr val="accent1"/>
                </a:solidFill>
                <a:hlinkClick r:id="rId4">
                  <a:extLst>
                    <a:ext uri="{A12FA001-AC4F-418D-AE19-62706E023703}">
                      <ahyp:hlinkClr xmlns:ahyp="http://schemas.microsoft.com/office/drawing/2018/hyperlinkcolor" val="tx"/>
                    </a:ext>
                  </a:extLst>
                </a:hlinkClick>
              </a:rPr>
              <a:t>Riktlinje för hot och våld</a:t>
            </a:r>
            <a:endParaRPr lang="sv-SE" dirty="0">
              <a:solidFill>
                <a:schemeClr val="accent1"/>
              </a:solidFill>
            </a:endParaRPr>
          </a:p>
        </p:txBody>
      </p:sp>
    </p:spTree>
    <p:extLst>
      <p:ext uri="{BB962C8B-B14F-4D97-AF65-F5344CB8AC3E}">
        <p14:creationId xmlns:p14="http://schemas.microsoft.com/office/powerpoint/2010/main" val="2466416709"/>
      </p:ext>
    </p:extLst>
  </p:cSld>
  <p:clrMapOvr>
    <a:masterClrMapping/>
  </p:clrMapOvr>
</p:sld>
</file>

<file path=ppt/theme/theme1.xml><?xml version="1.0" encoding="utf-8"?>
<a:theme xmlns:a="http://schemas.openxmlformats.org/drawingml/2006/main" name="Hjo_kommunvapen">
  <a:themeElements>
    <a:clrScheme name="Hjo kommun">
      <a:dk1>
        <a:sysClr val="windowText" lastClr="000000"/>
      </a:dk1>
      <a:lt1>
        <a:sysClr val="window" lastClr="FFFFFF"/>
      </a:lt1>
      <a:dk2>
        <a:srgbClr val="000000"/>
      </a:dk2>
      <a:lt2>
        <a:srgbClr val="FFFFFF"/>
      </a:lt2>
      <a:accent1>
        <a:srgbClr val="0064BE"/>
      </a:accent1>
      <a:accent2>
        <a:srgbClr val="D7F7F0"/>
      </a:accent2>
      <a:accent3>
        <a:srgbClr val="CED9C3"/>
      </a:accent3>
      <a:accent4>
        <a:srgbClr val="E6E6DA"/>
      </a:accent4>
      <a:accent5>
        <a:srgbClr val="E6FAFF"/>
      </a:accent5>
      <a:accent6>
        <a:srgbClr val="F79646"/>
      </a:accent6>
      <a:hlink>
        <a:srgbClr val="000000"/>
      </a:hlink>
      <a:folHlink>
        <a:srgbClr val="000000"/>
      </a:folHlink>
    </a:clrScheme>
    <a:fontScheme name="Hjo kommun">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UI/_rels/customUI.xml.rels><?xml version="1.0" encoding="UTF-8" standalone="yes"?>
<Relationships xmlns="http://schemas.openxmlformats.org/package/2006/relationships"><Relationship Id="insertpicture" Type="http://schemas.openxmlformats.org/officeDocument/2006/relationships/image" Target="images/insertpicture.ico"/><Relationship Id="Blank" Type="http://schemas.openxmlformats.org/officeDocument/2006/relationships/image" Target="images/Blank.jpg"/><Relationship Id="Pie" Type="http://schemas.openxmlformats.org/officeDocument/2006/relationships/image" Target="images/Pie.ico"/><Relationship Id="Icon" Type="http://schemas.openxmlformats.org/officeDocument/2006/relationships/image" Target="images/Icon.png"/><Relationship Id="Column" Type="http://schemas.openxmlformats.org/officeDocument/2006/relationships/image" Target="images/Column.ico"/><Relationship Id="Line" Type="http://schemas.openxmlformats.org/officeDocument/2006/relationships/image" Target="images/Line.ico"/><Relationship Id="rId" Type="http://schemas.openxmlformats.org/officeDocument/2006/relationships/image" Target="images/Blank0.jpg"/></Relationships>
</file>

<file path=customUI/_rels/customUI14.xml.rels><?xml version="1.0" encoding="UTF-8" standalone="yes"?>
<Relationships xmlns="http://schemas.openxmlformats.org/package/2006/relationships"><Relationship Id="Icon" Type="http://schemas.openxmlformats.org/officeDocument/2006/relationships/image" Target="images/Icon0.png"/></Relationships>
</file>

<file path=customUI/customUI.xml>
</file>

<file path=customUI/customUI14.xml>
</file>

<file path=docProps/app.xml><?xml version="1.0" encoding="utf-8"?>
<Properties xmlns="http://schemas.openxmlformats.org/officeDocument/2006/extended-properties" xmlns:vt="http://schemas.openxmlformats.org/officeDocument/2006/docPropsVTypes">
  <TotalTime>0</TotalTime>
  <Words>496</Words>
  <Application>Microsoft Office PowerPoint</Application>
  <PresentationFormat>Bildspel på skärmen (4:3)</PresentationFormat>
  <Paragraphs>56</Paragraphs>
  <Slides>8</Slides>
  <Notes>5</Notes>
  <HiddenSlides>0</HiddenSlides>
  <MMClips>4</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8</vt:i4>
      </vt:variant>
    </vt:vector>
  </HeadingPairs>
  <TitlesOfParts>
    <vt:vector size="12" baseType="lpstr">
      <vt:lpstr>Arial</vt:lpstr>
      <vt:lpstr>Calibri</vt:lpstr>
      <vt:lpstr>Gill Sans MT</vt:lpstr>
      <vt:lpstr>Hjo_kommunvapen</vt:lpstr>
      <vt:lpstr>Hot &amp; våld</vt:lpstr>
      <vt:lpstr>Hur regleras arbetet mot hot och våld?</vt:lpstr>
      <vt:lpstr>Vad säger Hjo kommuns riktlinje mot hot och våld?</vt:lpstr>
      <vt:lpstr>Vilka risker för hot &amp; våld finns på vår arbetsplats?</vt:lpstr>
      <vt:lpstr>Förebyggande arbete</vt:lpstr>
      <vt:lpstr>Har vi någon rutin för hot och våld för just vår verksamhet? </vt:lpstr>
      <vt:lpstr>Se över rutiner/instruktioner för:</vt:lpstr>
      <vt:lpstr>Använd dessa!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2020-10-05T14:55:13Z</dcterms:created>
  <dcterms:modified xsi:type="dcterms:W3CDTF">2021-11-15T14:47:41Z</dcterms:modified>
</cp:coreProperties>
</file>