
<file path=[Content_Types].xml><?xml version="1.0" encoding="utf-8"?>
<Types xmlns="http://schemas.openxmlformats.org/package/2006/content-types">
  <Default Extension="ico" ContentType="image/.ico"/>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UI/images/Blank.jpg" ContentType="image/.jpg"/>
  <Override PartName="/customUI/images/Icon.png" ContentType="image/.png"/>
  <Override PartName="/customUI/images/Blank0.jpg" ContentType="image/.jpg"/>
  <Override PartName="/customUI/images/Icon0.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4d537d08304b405b" Type="http://schemas.microsoft.com/office/2007/relationships/ui/extensibility" Target="customUI/customUI14.xml"/><Relationship Id="rId2" Type="http://schemas.openxmlformats.org/package/2006/relationships/metadata/thumbnail" Target="docProps/thumbnail.jpeg"/><Relationship Id="rId1" Type="http://schemas.openxmlformats.org/officeDocument/2006/relationships/officeDocument" Target="ppt/presentation.xml"/><Relationship Id="Ra987619bb8a448b1" Type="http://schemas.microsoft.com/office/2006/relationships/ui/extensibility" Target="customUI/customUI.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29" r:id="rId1"/>
  </p:sldMasterIdLst>
  <p:notesMasterIdLst>
    <p:notesMasterId r:id="rId10"/>
  </p:notesMasterIdLst>
  <p:handoutMasterIdLst>
    <p:handoutMasterId r:id="rId11"/>
  </p:handoutMasterIdLst>
  <p:sldIdLst>
    <p:sldId id="260" r:id="rId2"/>
    <p:sldId id="263" r:id="rId3"/>
    <p:sldId id="261" r:id="rId4"/>
    <p:sldId id="262" r:id="rId5"/>
    <p:sldId id="264" r:id="rId6"/>
    <p:sldId id="265" r:id="rId7"/>
    <p:sldId id="266" r:id="rId8"/>
    <p:sldId id="267" r:id="rId9"/>
  </p:sldIdLst>
  <p:sldSz cx="9144000" cy="6858000" type="screen4x3"/>
  <p:notesSz cx="6858000" cy="9144000"/>
  <p:defaultTextStyle>
    <a:defPPr>
      <a:defRPr lang="en-US"/>
    </a:defPPr>
    <a:lvl1pPr marL="0" algn="l" defTabSz="1144956" rtl="0" eaLnBrk="1" latinLnBrk="0" hangingPunct="1">
      <a:defRPr sz="2300" kern="1200">
        <a:solidFill>
          <a:schemeClr val="tx1"/>
        </a:solidFill>
        <a:latin typeface="+mn-lt"/>
        <a:ea typeface="+mn-ea"/>
        <a:cs typeface="+mn-cs"/>
      </a:defRPr>
    </a:lvl1pPr>
    <a:lvl2pPr marL="572477" algn="l" defTabSz="1144956" rtl="0" eaLnBrk="1" latinLnBrk="0" hangingPunct="1">
      <a:defRPr sz="2300" kern="1200">
        <a:solidFill>
          <a:schemeClr val="tx1"/>
        </a:solidFill>
        <a:latin typeface="+mn-lt"/>
        <a:ea typeface="+mn-ea"/>
        <a:cs typeface="+mn-cs"/>
      </a:defRPr>
    </a:lvl2pPr>
    <a:lvl3pPr marL="1144956" algn="l" defTabSz="1144956" rtl="0" eaLnBrk="1" latinLnBrk="0" hangingPunct="1">
      <a:defRPr sz="2300" kern="1200">
        <a:solidFill>
          <a:schemeClr val="tx1"/>
        </a:solidFill>
        <a:latin typeface="+mn-lt"/>
        <a:ea typeface="+mn-ea"/>
        <a:cs typeface="+mn-cs"/>
      </a:defRPr>
    </a:lvl3pPr>
    <a:lvl4pPr marL="1717433" algn="l" defTabSz="1144956" rtl="0" eaLnBrk="1" latinLnBrk="0" hangingPunct="1">
      <a:defRPr sz="2300" kern="1200">
        <a:solidFill>
          <a:schemeClr val="tx1"/>
        </a:solidFill>
        <a:latin typeface="+mn-lt"/>
        <a:ea typeface="+mn-ea"/>
        <a:cs typeface="+mn-cs"/>
      </a:defRPr>
    </a:lvl4pPr>
    <a:lvl5pPr marL="2289912" algn="l" defTabSz="1144956" rtl="0" eaLnBrk="1" latinLnBrk="0" hangingPunct="1">
      <a:defRPr sz="2300" kern="1200">
        <a:solidFill>
          <a:schemeClr val="tx1"/>
        </a:solidFill>
        <a:latin typeface="+mn-lt"/>
        <a:ea typeface="+mn-ea"/>
        <a:cs typeface="+mn-cs"/>
      </a:defRPr>
    </a:lvl5pPr>
    <a:lvl6pPr marL="2862392" algn="l" defTabSz="1144956" rtl="0" eaLnBrk="1" latinLnBrk="0" hangingPunct="1">
      <a:defRPr sz="2300" kern="1200">
        <a:solidFill>
          <a:schemeClr val="tx1"/>
        </a:solidFill>
        <a:latin typeface="+mn-lt"/>
        <a:ea typeface="+mn-ea"/>
        <a:cs typeface="+mn-cs"/>
      </a:defRPr>
    </a:lvl6pPr>
    <a:lvl7pPr marL="3434869" algn="l" defTabSz="1144956" rtl="0" eaLnBrk="1" latinLnBrk="0" hangingPunct="1">
      <a:defRPr sz="2300" kern="1200">
        <a:solidFill>
          <a:schemeClr val="tx1"/>
        </a:solidFill>
        <a:latin typeface="+mn-lt"/>
        <a:ea typeface="+mn-ea"/>
        <a:cs typeface="+mn-cs"/>
      </a:defRPr>
    </a:lvl7pPr>
    <a:lvl8pPr marL="4007346" algn="l" defTabSz="1144956" rtl="0" eaLnBrk="1" latinLnBrk="0" hangingPunct="1">
      <a:defRPr sz="2300" kern="1200">
        <a:solidFill>
          <a:schemeClr val="tx1"/>
        </a:solidFill>
        <a:latin typeface="+mn-lt"/>
        <a:ea typeface="+mn-ea"/>
        <a:cs typeface="+mn-cs"/>
      </a:defRPr>
    </a:lvl8pPr>
    <a:lvl9pPr marL="4579824" algn="l" defTabSz="1144956"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6">
          <p15:clr>
            <a:srgbClr val="A4A3A4"/>
          </p15:clr>
        </p15:guide>
        <p15:guide id="2" pos="5136">
          <p15:clr>
            <a:srgbClr val="A4A3A4"/>
          </p15:clr>
        </p15:guide>
        <p15:guide id="3" pos="6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2816" autoAdjust="0"/>
  </p:normalViewPr>
  <p:slideViewPr>
    <p:cSldViewPr snapToGrid="0">
      <p:cViewPr varScale="1">
        <p:scale>
          <a:sx n="147" d="100"/>
          <a:sy n="147" d="100"/>
        </p:scale>
        <p:origin x="2130" y="120"/>
      </p:cViewPr>
      <p:guideLst>
        <p:guide orient="horz" pos="3336"/>
        <p:guide pos="5136"/>
        <p:guide pos="6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8" d="100"/>
          <a:sy n="98" d="100"/>
        </p:scale>
        <p:origin x="-35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39C7D5-C342-4E74-A36D-2B93FBD4D0B4}" type="datetimeFigureOut">
              <a:rPr lang="en-GB" smtClean="0"/>
              <a:pPr/>
              <a:t>03/03/2022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2E86AA-EB73-4583-97D9-879C6FDBBD01}" type="slidenum">
              <a:rPr lang="en-GB" smtClean="0"/>
              <a:pPr/>
              <a:t>‹#›</a:t>
            </a:fld>
            <a:endParaRPr lang="en-GB"/>
          </a:p>
        </p:txBody>
      </p:sp>
    </p:spTree>
    <p:extLst>
      <p:ext uri="{BB962C8B-B14F-4D97-AF65-F5344CB8AC3E}">
        <p14:creationId xmlns:p14="http://schemas.microsoft.com/office/powerpoint/2010/main" val="37569763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3B48B-71E7-4CA1-8D88-0CCC8CD955CF}" type="datetimeFigureOut">
              <a:rPr lang="en-GB" smtClean="0"/>
              <a:pPr/>
              <a:t>03/03/2022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2E19B-3B3B-425F-BA02-7BD49670DBED}" type="slidenum">
              <a:rPr lang="en-GB" smtClean="0"/>
              <a:pPr/>
              <a:t>‹#›</a:t>
            </a:fld>
            <a:endParaRPr lang="en-GB"/>
          </a:p>
        </p:txBody>
      </p:sp>
    </p:spTree>
    <p:extLst>
      <p:ext uri="{BB962C8B-B14F-4D97-AF65-F5344CB8AC3E}">
        <p14:creationId xmlns:p14="http://schemas.microsoft.com/office/powerpoint/2010/main" val="3280560774"/>
      </p:ext>
    </p:extLst>
  </p:cSld>
  <p:clrMap bg1="lt1" tx1="dk1" bg2="lt2" tx2="dk2" accent1="accent1" accent2="accent2" accent3="accent3" accent4="accent4" accent5="accent5" accent6="accent6" hlink="hlink" folHlink="folHlink"/>
  <p:hf sldNum="0" hdr="0" ftr="0" dt="0"/>
  <p:notesStyle>
    <a:lvl1pPr marL="0" algn="l" defTabSz="1144956" rtl="0" eaLnBrk="1" latinLnBrk="0" hangingPunct="1">
      <a:defRPr sz="1600" kern="1200">
        <a:solidFill>
          <a:schemeClr val="tx1"/>
        </a:solidFill>
        <a:latin typeface="+mn-lt"/>
        <a:ea typeface="+mn-ea"/>
        <a:cs typeface="+mn-cs"/>
      </a:defRPr>
    </a:lvl1pPr>
    <a:lvl2pPr marL="572477" algn="l" defTabSz="1144956" rtl="0" eaLnBrk="1" latinLnBrk="0" hangingPunct="1">
      <a:defRPr sz="1600" kern="1200">
        <a:solidFill>
          <a:schemeClr val="tx1"/>
        </a:solidFill>
        <a:latin typeface="+mn-lt"/>
        <a:ea typeface="+mn-ea"/>
        <a:cs typeface="+mn-cs"/>
      </a:defRPr>
    </a:lvl2pPr>
    <a:lvl3pPr marL="1144956" algn="l" defTabSz="1144956" rtl="0" eaLnBrk="1" latinLnBrk="0" hangingPunct="1">
      <a:defRPr sz="1600" kern="1200">
        <a:solidFill>
          <a:schemeClr val="tx1"/>
        </a:solidFill>
        <a:latin typeface="+mn-lt"/>
        <a:ea typeface="+mn-ea"/>
        <a:cs typeface="+mn-cs"/>
      </a:defRPr>
    </a:lvl3pPr>
    <a:lvl4pPr marL="1717433" algn="l" defTabSz="1144956" rtl="0" eaLnBrk="1" latinLnBrk="0" hangingPunct="1">
      <a:defRPr sz="1600" kern="1200">
        <a:solidFill>
          <a:schemeClr val="tx1"/>
        </a:solidFill>
        <a:latin typeface="+mn-lt"/>
        <a:ea typeface="+mn-ea"/>
        <a:cs typeface="+mn-cs"/>
      </a:defRPr>
    </a:lvl4pPr>
    <a:lvl5pPr marL="2289912" algn="l" defTabSz="1144956" rtl="0" eaLnBrk="1" latinLnBrk="0" hangingPunct="1">
      <a:defRPr sz="1600" kern="1200">
        <a:solidFill>
          <a:schemeClr val="tx1"/>
        </a:solidFill>
        <a:latin typeface="+mn-lt"/>
        <a:ea typeface="+mn-ea"/>
        <a:cs typeface="+mn-cs"/>
      </a:defRPr>
    </a:lvl5pPr>
    <a:lvl6pPr marL="2862392" algn="l" defTabSz="1144956" rtl="0" eaLnBrk="1" latinLnBrk="0" hangingPunct="1">
      <a:defRPr sz="1600" kern="1200">
        <a:solidFill>
          <a:schemeClr val="tx1"/>
        </a:solidFill>
        <a:latin typeface="+mn-lt"/>
        <a:ea typeface="+mn-ea"/>
        <a:cs typeface="+mn-cs"/>
      </a:defRPr>
    </a:lvl6pPr>
    <a:lvl7pPr marL="3434869" algn="l" defTabSz="1144956" rtl="0" eaLnBrk="1" latinLnBrk="0" hangingPunct="1">
      <a:defRPr sz="1600" kern="1200">
        <a:solidFill>
          <a:schemeClr val="tx1"/>
        </a:solidFill>
        <a:latin typeface="+mn-lt"/>
        <a:ea typeface="+mn-ea"/>
        <a:cs typeface="+mn-cs"/>
      </a:defRPr>
    </a:lvl7pPr>
    <a:lvl8pPr marL="4007346" algn="l" defTabSz="1144956" rtl="0" eaLnBrk="1" latinLnBrk="0" hangingPunct="1">
      <a:defRPr sz="1600" kern="1200">
        <a:solidFill>
          <a:schemeClr val="tx1"/>
        </a:solidFill>
        <a:latin typeface="+mn-lt"/>
        <a:ea typeface="+mn-ea"/>
        <a:cs typeface="+mn-cs"/>
      </a:defRPr>
    </a:lvl8pPr>
    <a:lvl9pPr marL="4579824" algn="l" defTabSz="1144956"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Ifall ni har problem att visa videon i bildspelet, klistra in denna länk i webbläsaren: https://www.youtube.com/watch?v=jD8tjhVO1Tc </a:t>
            </a:r>
          </a:p>
        </p:txBody>
      </p:sp>
    </p:spTree>
    <p:extLst>
      <p:ext uri="{BB962C8B-B14F-4D97-AF65-F5344CB8AC3E}">
        <p14:creationId xmlns:p14="http://schemas.microsoft.com/office/powerpoint/2010/main" val="344850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Ifall ni har problem att visa videon i bildspelet, klistra in denna länk i webbläsaren: https://vimeo.com/250246804</a:t>
            </a:r>
          </a:p>
        </p:txBody>
      </p:sp>
    </p:spTree>
    <p:extLst>
      <p:ext uri="{BB962C8B-B14F-4D97-AF65-F5344CB8AC3E}">
        <p14:creationId xmlns:p14="http://schemas.microsoft.com/office/powerpoint/2010/main" val="426741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Ifall ni har problem att visa videon i bildspelet, klistra in denna länk i webbläsaren: https://vimeo.com/250246837 </a:t>
            </a:r>
          </a:p>
        </p:txBody>
      </p:sp>
    </p:spTree>
    <p:extLst>
      <p:ext uri="{BB962C8B-B14F-4D97-AF65-F5344CB8AC3E}">
        <p14:creationId xmlns:p14="http://schemas.microsoft.com/office/powerpoint/2010/main" val="355923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1550" y="1006475"/>
            <a:ext cx="718185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5433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Tree>
    <p:extLst>
      <p:ext uri="{BB962C8B-B14F-4D97-AF65-F5344CB8AC3E}">
        <p14:creationId xmlns:p14="http://schemas.microsoft.com/office/powerpoint/2010/main" val="228629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1026634"/>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53596291"/>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Rubrikbild">
    <p:spTree>
      <p:nvGrpSpPr>
        <p:cNvPr id="1" name=""/>
        <p:cNvGrpSpPr/>
        <p:nvPr/>
      </p:nvGrpSpPr>
      <p:grpSpPr>
        <a:xfrm>
          <a:off x="0" y="0"/>
          <a:ext cx="0" cy="0"/>
          <a:chOff x="0" y="0"/>
          <a:chExt cx="0" cy="0"/>
        </a:xfrm>
      </p:grpSpPr>
      <p:sp>
        <p:nvSpPr>
          <p:cNvPr id="22" name="Rubrik 1"/>
          <p:cNvSpPr>
            <a:spLocks noGrp="1"/>
          </p:cNvSpPr>
          <p:nvPr>
            <p:ph type="ctrTitle"/>
          </p:nvPr>
        </p:nvSpPr>
        <p:spPr>
          <a:xfrm>
            <a:off x="685800" y="2130429"/>
            <a:ext cx="7772400" cy="1470025"/>
          </a:xfrm>
        </p:spPr>
        <p:txBody>
          <a:bodyPr/>
          <a:lstStyle>
            <a:lvl1pPr algn="ctr">
              <a:defRPr/>
            </a:lvl1pPr>
          </a:lstStyle>
          <a:p>
            <a:r>
              <a:rPr lang="sv-SE"/>
              <a:t>Klicka här för att ändra mall för rubrikformat</a:t>
            </a:r>
          </a:p>
        </p:txBody>
      </p:sp>
      <p:sp>
        <p:nvSpPr>
          <p:cNvPr id="23" name="Underrubrik 2"/>
          <p:cNvSpPr>
            <a:spLocks noGrp="1"/>
          </p:cNvSpPr>
          <p:nvPr>
            <p:ph type="subTitle" idx="1"/>
          </p:nvPr>
        </p:nvSpPr>
        <p:spPr>
          <a:xfrm>
            <a:off x="1371600" y="3886200"/>
            <a:ext cx="6400800" cy="1409700"/>
          </a:xfrm>
        </p:spPr>
        <p:txBody>
          <a:bodyPr/>
          <a:lstStyle>
            <a:lvl1pPr marL="0" indent="0" algn="ctr">
              <a:buNone/>
              <a:defRPr/>
            </a:lvl1pPr>
            <a:lvl2pPr marL="456878" indent="0" algn="ctr">
              <a:buNone/>
              <a:defRPr/>
            </a:lvl2pPr>
            <a:lvl3pPr marL="913756" indent="0" algn="ctr">
              <a:buNone/>
              <a:defRPr/>
            </a:lvl3pPr>
            <a:lvl4pPr marL="1370635" indent="0" algn="ctr">
              <a:buNone/>
              <a:defRPr/>
            </a:lvl4pPr>
            <a:lvl5pPr marL="1827512" indent="0" algn="ctr">
              <a:buNone/>
              <a:defRPr/>
            </a:lvl5pPr>
            <a:lvl6pPr marL="2284391" indent="0" algn="ctr">
              <a:buNone/>
              <a:defRPr/>
            </a:lvl6pPr>
            <a:lvl7pPr marL="2741268" indent="0" algn="ctr">
              <a:buNone/>
              <a:defRPr/>
            </a:lvl7pPr>
            <a:lvl8pPr marL="3198146" indent="0" algn="ctr">
              <a:buNone/>
              <a:defRPr/>
            </a:lvl8pPr>
            <a:lvl9pPr marL="3655024"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182939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556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71550" y="3321050"/>
            <a:ext cx="7181850" cy="1362075"/>
          </a:xfrm>
        </p:spPr>
        <p:txBody>
          <a:bodyPr anchor="t"/>
          <a:lstStyle>
            <a:lvl1pPr algn="l">
              <a:defRPr sz="4000" b="1" cap="all"/>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71550" y="1811338"/>
            <a:ext cx="71818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694348328"/>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981074" y="1600201"/>
            <a:ext cx="3514725" cy="369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1"/>
            <a:ext cx="3505200" cy="369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4095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981074" y="1535113"/>
            <a:ext cx="35163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971550" y="2174875"/>
            <a:ext cx="3525838"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3508375"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3911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75090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3047470"/>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81075" y="273050"/>
            <a:ext cx="2484438" cy="1162050"/>
          </a:xfrm>
        </p:spPr>
        <p:txBody>
          <a:bodyPr anchor="b"/>
          <a:lstStyle>
            <a:lvl1pPr algn="l">
              <a:defRPr sz="2000" b="1"/>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3575050" y="273051"/>
            <a:ext cx="4578350" cy="5022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981075" y="1435101"/>
            <a:ext cx="2484438" cy="3860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93266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9913" y="39243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820863" y="612775"/>
            <a:ext cx="5486400" cy="32353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839913" y="44910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4543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81075" y="274638"/>
            <a:ext cx="7172326"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981074" y="1600200"/>
            <a:ext cx="7172325" cy="3695699"/>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p:cNvPicPr>
            <a:picLocks/>
          </p:cNvPicPr>
          <p:nvPr userDrawn="1"/>
        </p:nvPicPr>
        <p:blipFill>
          <a:blip r:embed="rId14">
            <a:extLst>
              <a:ext uri="{28A0092B-C50C-407E-A947-70E740481C1C}">
                <a14:useLocalDpi xmlns:a14="http://schemas.microsoft.com/office/drawing/2010/main" val="0"/>
              </a:ext>
            </a:extLst>
          </a:blip>
          <a:stretch>
            <a:fillRect/>
          </a:stretch>
        </p:blipFill>
        <p:spPr>
          <a:xfrm>
            <a:off x="-2" y="6138000"/>
            <a:ext cx="9144001" cy="473114"/>
          </a:xfrm>
          <a:prstGeom prst="rect">
            <a:avLst/>
          </a:prstGeom>
        </p:spPr>
      </p:pic>
      <p:pic>
        <p:nvPicPr>
          <p:cNvPr id="8" name="Bildobjekt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753350" y="5662207"/>
            <a:ext cx="1180734" cy="475793"/>
          </a:xfrm>
          <a:prstGeom prst="rect">
            <a:avLst/>
          </a:prstGeom>
        </p:spPr>
      </p:pic>
    </p:spTree>
    <p:extLst>
      <p:ext uri="{BB962C8B-B14F-4D97-AF65-F5344CB8AC3E}">
        <p14:creationId xmlns:p14="http://schemas.microsoft.com/office/powerpoint/2010/main" val="1415223445"/>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 id="2147484828" r:id="rId12"/>
  </p:sldLayoutIdLst>
  <p:hf sldNum="0" hdr="0"/>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ideo" Target="https://www.youtube.com/embed/jD8tjhVO1Tc?feature=oembed"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player.vimeo.com/video/250246804?h=b013961e71&amp;app_id=122963"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ideo" Target="https://player.vimeo.com/video/250246837?h=631ae5fb8d&amp;app_id=122963"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Jämlikhet och inkludering</a:t>
            </a:r>
          </a:p>
        </p:txBody>
      </p:sp>
      <p:sp>
        <p:nvSpPr>
          <p:cNvPr id="3" name="Underrubrik 2"/>
          <p:cNvSpPr>
            <a:spLocks noGrp="1"/>
          </p:cNvSpPr>
          <p:nvPr>
            <p:ph type="subTitle" idx="1"/>
          </p:nvPr>
        </p:nvSpPr>
        <p:spPr/>
        <p:txBody>
          <a:bodyPr/>
          <a:lstStyle/>
          <a:p>
            <a:r>
              <a:rPr lang="sv-SE" dirty="0"/>
              <a:t>Filmer och diskussionsfrågor</a:t>
            </a:r>
          </a:p>
        </p:txBody>
      </p:sp>
    </p:spTree>
    <p:extLst>
      <p:ext uri="{BB962C8B-B14F-4D97-AF65-F5344CB8AC3E}">
        <p14:creationId xmlns:p14="http://schemas.microsoft.com/office/powerpoint/2010/main" val="239702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Tal">
            <a:extLst>
              <a:ext uri="{FF2B5EF4-FFF2-40B4-BE49-F238E27FC236}">
                <a16:creationId xmlns:a16="http://schemas.microsoft.com/office/drawing/2014/main" id="{E30C1AEE-E22B-405A-BAF0-F12B8A15DB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2375" y="273050"/>
            <a:ext cx="9688750" cy="6520584"/>
          </a:xfrm>
          <a:prstGeom prst="rect">
            <a:avLst/>
          </a:prstGeom>
        </p:spPr>
      </p:pic>
      <p:sp>
        <p:nvSpPr>
          <p:cNvPr id="7" name="textruta 6">
            <a:extLst>
              <a:ext uri="{FF2B5EF4-FFF2-40B4-BE49-F238E27FC236}">
                <a16:creationId xmlns:a16="http://schemas.microsoft.com/office/drawing/2014/main" id="{FE8BB8B6-14AA-4508-BADD-48B22F082E11}"/>
              </a:ext>
            </a:extLst>
          </p:cNvPr>
          <p:cNvSpPr txBox="1"/>
          <p:nvPr/>
        </p:nvSpPr>
        <p:spPr>
          <a:xfrm>
            <a:off x="1364304" y="1765459"/>
            <a:ext cx="6585626" cy="2215991"/>
          </a:xfrm>
          <a:prstGeom prst="rect">
            <a:avLst/>
          </a:prstGeom>
          <a:noFill/>
        </p:spPr>
        <p:txBody>
          <a:bodyPr wrap="square" rtlCol="0">
            <a:spAutoFit/>
          </a:bodyPr>
          <a:lstStyle/>
          <a:p>
            <a:r>
              <a:rPr lang="sv-SE" b="1" dirty="0">
                <a:solidFill>
                  <a:schemeClr val="bg1"/>
                </a:solidFill>
              </a:rPr>
              <a:t>Förhållningsregler gruppdiskussion:</a:t>
            </a:r>
          </a:p>
          <a:p>
            <a:endParaRPr lang="sv-SE" dirty="0">
              <a:solidFill>
                <a:schemeClr val="bg1"/>
              </a:solidFill>
            </a:endParaRPr>
          </a:p>
          <a:p>
            <a:pPr marL="342900" indent="-342900">
              <a:buFont typeface="Arial" panose="020B0604020202020204" pitchFamily="34" charset="0"/>
              <a:buChar char="•"/>
            </a:pPr>
            <a:r>
              <a:rPr lang="sv-SE" dirty="0">
                <a:solidFill>
                  <a:schemeClr val="bg1"/>
                </a:solidFill>
              </a:rPr>
              <a:t>Visa respekt för varandra.</a:t>
            </a:r>
          </a:p>
          <a:p>
            <a:pPr marL="342900" indent="-342900">
              <a:buFont typeface="Arial" panose="020B0604020202020204" pitchFamily="34" charset="0"/>
              <a:buChar char="•"/>
            </a:pPr>
            <a:r>
              <a:rPr lang="sv-SE" dirty="0">
                <a:solidFill>
                  <a:schemeClr val="bg1"/>
                </a:solidFill>
              </a:rPr>
              <a:t>Var nyfiken på vad andra har att säga.</a:t>
            </a:r>
          </a:p>
          <a:p>
            <a:pPr marL="342900" indent="-342900">
              <a:buFont typeface="Arial" panose="020B0604020202020204" pitchFamily="34" charset="0"/>
              <a:buChar char="•"/>
            </a:pPr>
            <a:r>
              <a:rPr lang="sv-SE" dirty="0">
                <a:solidFill>
                  <a:schemeClr val="bg1"/>
                </a:solidFill>
              </a:rPr>
              <a:t>Respektera andras upplevelser som sanna för dem.</a:t>
            </a:r>
          </a:p>
          <a:p>
            <a:pPr marL="342900" indent="-342900">
              <a:buFont typeface="Arial" panose="020B0604020202020204" pitchFamily="34" charset="0"/>
              <a:buChar char="•"/>
            </a:pPr>
            <a:r>
              <a:rPr lang="sv-SE" dirty="0">
                <a:solidFill>
                  <a:schemeClr val="bg1"/>
                </a:solidFill>
              </a:rPr>
              <a:t>Det finns inte alltid </a:t>
            </a:r>
            <a:r>
              <a:rPr lang="sv-SE" i="1" dirty="0">
                <a:solidFill>
                  <a:schemeClr val="bg1"/>
                </a:solidFill>
              </a:rPr>
              <a:t>ett</a:t>
            </a:r>
            <a:r>
              <a:rPr lang="sv-SE" dirty="0">
                <a:solidFill>
                  <a:schemeClr val="bg1"/>
                </a:solidFill>
              </a:rPr>
              <a:t> rätt svar.</a:t>
            </a:r>
          </a:p>
        </p:txBody>
      </p:sp>
    </p:spTree>
    <p:extLst>
      <p:ext uri="{BB962C8B-B14F-4D97-AF65-F5344CB8AC3E}">
        <p14:creationId xmlns:p14="http://schemas.microsoft.com/office/powerpoint/2010/main" val="325245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C071FC-9588-49B4-A744-6A832AE321A9}"/>
              </a:ext>
            </a:extLst>
          </p:cNvPr>
          <p:cNvSpPr>
            <a:spLocks noGrp="1"/>
          </p:cNvSpPr>
          <p:nvPr>
            <p:ph type="title"/>
          </p:nvPr>
        </p:nvSpPr>
        <p:spPr>
          <a:xfrm>
            <a:off x="259572" y="274638"/>
            <a:ext cx="8672051" cy="1143000"/>
          </a:xfrm>
        </p:spPr>
        <p:txBody>
          <a:bodyPr>
            <a:noAutofit/>
          </a:bodyPr>
          <a:lstStyle/>
          <a:p>
            <a:r>
              <a:rPr lang="sv-SE" sz="2800" dirty="0"/>
              <a:t>Vi lever i en tid där vi snabbt placerar varandra i olika fack, men egentligen har vi mer likheter än vad vi tror. </a:t>
            </a:r>
          </a:p>
        </p:txBody>
      </p:sp>
      <p:pic>
        <p:nvPicPr>
          <p:cNvPr id="3" name="Onlinemedia 2" title="TV 2 | All That We Share">
            <a:hlinkClick r:id="" action="ppaction://media"/>
            <a:extLst>
              <a:ext uri="{FF2B5EF4-FFF2-40B4-BE49-F238E27FC236}">
                <a16:creationId xmlns:a16="http://schemas.microsoft.com/office/drawing/2014/main" id="{BCC7F71B-E026-46C7-B4B1-76A7ADFC4A69}"/>
              </a:ext>
            </a:extLst>
          </p:cNvPr>
          <p:cNvPicPr>
            <a:picLocks noRot="1" noChangeAspect="1"/>
          </p:cNvPicPr>
          <p:nvPr>
            <a:videoFile r:link="rId1"/>
          </p:nvPr>
        </p:nvPicPr>
        <p:blipFill>
          <a:blip r:embed="rId4"/>
          <a:stretch>
            <a:fillRect/>
          </a:stretch>
        </p:blipFill>
        <p:spPr>
          <a:xfrm>
            <a:off x="550780" y="1507572"/>
            <a:ext cx="8042439" cy="4543978"/>
          </a:xfrm>
          <a:prstGeom prst="rect">
            <a:avLst/>
          </a:prstGeom>
        </p:spPr>
      </p:pic>
    </p:spTree>
    <p:extLst>
      <p:ext uri="{BB962C8B-B14F-4D97-AF65-F5344CB8AC3E}">
        <p14:creationId xmlns:p14="http://schemas.microsoft.com/office/powerpoint/2010/main" val="406283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15824B-20B2-4389-9CD3-89B3B18E4E0E}"/>
              </a:ext>
            </a:extLst>
          </p:cNvPr>
          <p:cNvSpPr>
            <a:spLocks noGrp="1"/>
          </p:cNvSpPr>
          <p:nvPr>
            <p:ph type="title"/>
          </p:nvPr>
        </p:nvSpPr>
        <p:spPr/>
        <p:txBody>
          <a:bodyPr/>
          <a:lstStyle/>
          <a:p>
            <a:r>
              <a:rPr lang="sv-SE" dirty="0"/>
              <a:t>Diskussionsfrågor</a:t>
            </a:r>
          </a:p>
        </p:txBody>
      </p:sp>
      <p:sp>
        <p:nvSpPr>
          <p:cNvPr id="3" name="Rektangel 2">
            <a:extLst>
              <a:ext uri="{FF2B5EF4-FFF2-40B4-BE49-F238E27FC236}">
                <a16:creationId xmlns:a16="http://schemas.microsoft.com/office/drawing/2014/main" id="{F9F2E126-B34D-409A-BB5B-50D7E4978A22}"/>
              </a:ext>
            </a:extLst>
          </p:cNvPr>
          <p:cNvSpPr/>
          <p:nvPr/>
        </p:nvSpPr>
        <p:spPr>
          <a:xfrm>
            <a:off x="344488" y="1852841"/>
            <a:ext cx="8412162" cy="2923877"/>
          </a:xfrm>
          <a:prstGeom prst="rect">
            <a:avLst/>
          </a:prstGeom>
        </p:spPr>
        <p:txBody>
          <a:bodyPr wrap="square">
            <a:spAutoFit/>
          </a:bodyPr>
          <a:lstStyle/>
          <a:p>
            <a:pPr marL="342900" indent="-342900">
              <a:buFont typeface="Arial" panose="020B0604020202020204" pitchFamily="34" charset="0"/>
              <a:buChar char="•"/>
            </a:pPr>
            <a:r>
              <a:rPr lang="sv-SE" dirty="0"/>
              <a:t>Är vi bra på att ta vara på varandras olikheter? Och hitta likheter?</a:t>
            </a:r>
            <a:br>
              <a:rPr lang="sv-SE" dirty="0"/>
            </a:br>
            <a:endParaRPr lang="sv-SE" dirty="0"/>
          </a:p>
          <a:p>
            <a:pPr marL="342900" indent="-342900">
              <a:buFont typeface="Arial" panose="020B0604020202020204" pitchFamily="34" charset="0"/>
              <a:buChar char="•"/>
            </a:pPr>
            <a:r>
              <a:rPr lang="sv-SE" dirty="0"/>
              <a:t>Finns det missuppfattningar om oss som individer i arbetsgruppen?</a:t>
            </a:r>
            <a:br>
              <a:rPr lang="sv-SE" dirty="0"/>
            </a:br>
            <a:endParaRPr lang="sv-SE" dirty="0"/>
          </a:p>
          <a:p>
            <a:pPr marL="342900" indent="-342900">
              <a:buFont typeface="Arial" panose="020B0604020202020204" pitchFamily="34" charset="0"/>
              <a:buChar char="•"/>
            </a:pPr>
            <a:r>
              <a:rPr lang="sv-SE" dirty="0"/>
              <a:t>Vad finns det för likheter vi skulle kunna ha med våra brukare/elever/medborgare etc. som vi möter i vår vardag?</a:t>
            </a:r>
            <a:br>
              <a:rPr lang="sv-SE" dirty="0"/>
            </a:br>
            <a:endParaRPr lang="sv-SE" dirty="0"/>
          </a:p>
          <a:p>
            <a:pPr marL="342900" indent="-342900">
              <a:buFont typeface="Arial" panose="020B0604020202020204" pitchFamily="34" charset="0"/>
              <a:buChar char="•"/>
            </a:pPr>
            <a:r>
              <a:rPr lang="sv-SE" dirty="0"/>
              <a:t>Övriga reflektioner till filmen?</a:t>
            </a:r>
          </a:p>
        </p:txBody>
      </p:sp>
      <p:pic>
        <p:nvPicPr>
          <p:cNvPr id="5" name="Bild 4" descr="Chatt">
            <a:extLst>
              <a:ext uri="{FF2B5EF4-FFF2-40B4-BE49-F238E27FC236}">
                <a16:creationId xmlns:a16="http://schemas.microsoft.com/office/drawing/2014/main" id="{4BB9AB91-1838-4669-BF47-AEBE43CBAC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70449" y="3898899"/>
            <a:ext cx="2317751" cy="2317751"/>
          </a:xfrm>
          <a:prstGeom prst="rect">
            <a:avLst/>
          </a:prstGeom>
        </p:spPr>
      </p:pic>
    </p:spTree>
    <p:extLst>
      <p:ext uri="{BB962C8B-B14F-4D97-AF65-F5344CB8AC3E}">
        <p14:creationId xmlns:p14="http://schemas.microsoft.com/office/powerpoint/2010/main" val="403639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media 2" title="Film 3_720p">
            <a:hlinkClick r:id="" action="ppaction://media"/>
            <a:extLst>
              <a:ext uri="{FF2B5EF4-FFF2-40B4-BE49-F238E27FC236}">
                <a16:creationId xmlns:a16="http://schemas.microsoft.com/office/drawing/2014/main" id="{B6CD0889-A994-4FD6-9FC3-917272C8F3C0}"/>
              </a:ext>
            </a:extLst>
          </p:cNvPr>
          <p:cNvPicPr>
            <a:picLocks noRot="1" noChangeAspect="1"/>
          </p:cNvPicPr>
          <p:nvPr>
            <a:videoFile r:link="rId1"/>
          </p:nvPr>
        </p:nvPicPr>
        <p:blipFill>
          <a:blip r:embed="rId4"/>
          <a:stretch>
            <a:fillRect/>
          </a:stretch>
        </p:blipFill>
        <p:spPr>
          <a:xfrm>
            <a:off x="412044" y="1089025"/>
            <a:ext cx="8319911" cy="4679950"/>
          </a:xfrm>
          <a:prstGeom prst="rect">
            <a:avLst/>
          </a:prstGeom>
        </p:spPr>
      </p:pic>
      <p:sp>
        <p:nvSpPr>
          <p:cNvPr id="4" name="Rubrik 1">
            <a:extLst>
              <a:ext uri="{FF2B5EF4-FFF2-40B4-BE49-F238E27FC236}">
                <a16:creationId xmlns:a16="http://schemas.microsoft.com/office/drawing/2014/main" id="{F6C1994E-99BB-4987-B9DC-DD825E669A2F}"/>
              </a:ext>
            </a:extLst>
          </p:cNvPr>
          <p:cNvSpPr>
            <a:spLocks noGrp="1"/>
          </p:cNvSpPr>
          <p:nvPr>
            <p:ph type="title"/>
          </p:nvPr>
        </p:nvSpPr>
        <p:spPr>
          <a:xfrm>
            <a:off x="965201" y="177800"/>
            <a:ext cx="7067550" cy="615950"/>
          </a:xfrm>
        </p:spPr>
        <p:txBody>
          <a:bodyPr>
            <a:noAutofit/>
          </a:bodyPr>
          <a:lstStyle/>
          <a:p>
            <a:r>
              <a:rPr lang="sv-SE" sz="3200" dirty="0"/>
              <a:t>Fördomar baserat på utseende.</a:t>
            </a:r>
          </a:p>
        </p:txBody>
      </p:sp>
    </p:spTree>
    <p:extLst>
      <p:ext uri="{BB962C8B-B14F-4D97-AF65-F5344CB8AC3E}">
        <p14:creationId xmlns:p14="http://schemas.microsoft.com/office/powerpoint/2010/main" val="154274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15824B-20B2-4389-9CD3-89B3B18E4E0E}"/>
              </a:ext>
            </a:extLst>
          </p:cNvPr>
          <p:cNvSpPr>
            <a:spLocks noGrp="1"/>
          </p:cNvSpPr>
          <p:nvPr>
            <p:ph type="title"/>
          </p:nvPr>
        </p:nvSpPr>
        <p:spPr/>
        <p:txBody>
          <a:bodyPr/>
          <a:lstStyle/>
          <a:p>
            <a:r>
              <a:rPr lang="sv-SE" dirty="0"/>
              <a:t>Diskussionsfrågor</a:t>
            </a:r>
          </a:p>
        </p:txBody>
      </p:sp>
      <p:sp>
        <p:nvSpPr>
          <p:cNvPr id="3" name="Rektangel 2">
            <a:extLst>
              <a:ext uri="{FF2B5EF4-FFF2-40B4-BE49-F238E27FC236}">
                <a16:creationId xmlns:a16="http://schemas.microsoft.com/office/drawing/2014/main" id="{F9F2E126-B34D-409A-BB5B-50D7E4978A22}"/>
              </a:ext>
            </a:extLst>
          </p:cNvPr>
          <p:cNvSpPr/>
          <p:nvPr/>
        </p:nvSpPr>
        <p:spPr>
          <a:xfrm>
            <a:off x="344488" y="1620812"/>
            <a:ext cx="8189912" cy="3616375"/>
          </a:xfrm>
          <a:prstGeom prst="rect">
            <a:avLst/>
          </a:prstGeom>
        </p:spPr>
        <p:txBody>
          <a:bodyPr wrap="square">
            <a:spAutoFit/>
          </a:bodyPr>
          <a:lstStyle/>
          <a:p>
            <a:pPr marL="342900" indent="-342900">
              <a:buFont typeface="Arial" panose="020B0604020202020204" pitchFamily="34" charset="0"/>
              <a:buChar char="•"/>
            </a:pPr>
            <a:r>
              <a:rPr lang="sv-SE" sz="2000" dirty="0"/>
              <a:t>Rekryterarna säger i början att de ska utgå från kompetens. Vilken typ av kompetens förväntar de sig från journalisten som söker jobbet?</a:t>
            </a:r>
            <a:br>
              <a:rPr lang="sv-SE" sz="2000" dirty="0"/>
            </a:br>
            <a:endParaRPr lang="sv-SE" sz="2000" dirty="0"/>
          </a:p>
          <a:p>
            <a:pPr marL="342900" indent="-342900">
              <a:buFont typeface="Arial" panose="020B0604020202020204" pitchFamily="34" charset="0"/>
              <a:buChar char="•"/>
            </a:pPr>
            <a:r>
              <a:rPr lang="sv-SE" sz="2000" dirty="0"/>
              <a:t>När journalisten tillägger att han, förutom klimatfrågan, även är intresserad av integrationsfrågor blir rekryterarna glada. Varför?</a:t>
            </a:r>
            <a:br>
              <a:rPr lang="sv-SE" sz="2000" dirty="0"/>
            </a:br>
            <a:endParaRPr lang="sv-SE" sz="2000" dirty="0"/>
          </a:p>
          <a:p>
            <a:pPr marL="342900" indent="-342900">
              <a:buFont typeface="Arial" panose="020B0604020202020204" pitchFamily="34" charset="0"/>
              <a:buChar char="•"/>
            </a:pPr>
            <a:r>
              <a:rPr lang="sv-SE" sz="2000" dirty="0"/>
              <a:t>Vad menar rekryterarna med att ”han känns väldigt svensk”?</a:t>
            </a:r>
            <a:br>
              <a:rPr lang="sv-SE" sz="2000" dirty="0"/>
            </a:br>
            <a:endParaRPr lang="sv-SE" sz="2000" dirty="0"/>
          </a:p>
          <a:p>
            <a:pPr marL="342900" indent="-342900">
              <a:buFont typeface="Arial" panose="020B0604020202020204" pitchFamily="34" charset="0"/>
              <a:buChar char="•"/>
            </a:pPr>
            <a:r>
              <a:rPr lang="sv-SE" sz="2000" dirty="0"/>
              <a:t>Vilken typ av omedvetna fördomar kommer fram i filmen?</a:t>
            </a:r>
            <a:br>
              <a:rPr lang="sv-SE" sz="2000" dirty="0"/>
            </a:br>
            <a:endParaRPr lang="sv-SE" sz="2000" dirty="0"/>
          </a:p>
          <a:p>
            <a:pPr marL="342900" indent="-342900">
              <a:buFont typeface="Arial" panose="020B0604020202020204" pitchFamily="34" charset="0"/>
              <a:buChar char="•"/>
            </a:pPr>
            <a:r>
              <a:rPr lang="sv-SE" sz="2000" dirty="0"/>
              <a:t>Övriga reflektioner till filmen?</a:t>
            </a:r>
          </a:p>
        </p:txBody>
      </p:sp>
      <p:pic>
        <p:nvPicPr>
          <p:cNvPr id="5" name="Bild 4" descr="Chatt">
            <a:extLst>
              <a:ext uri="{FF2B5EF4-FFF2-40B4-BE49-F238E27FC236}">
                <a16:creationId xmlns:a16="http://schemas.microsoft.com/office/drawing/2014/main" id="{4BB9AB91-1838-4669-BF47-AEBE43CBAC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49799" y="4411686"/>
            <a:ext cx="1917701" cy="1917701"/>
          </a:xfrm>
          <a:prstGeom prst="rect">
            <a:avLst/>
          </a:prstGeom>
        </p:spPr>
      </p:pic>
    </p:spTree>
    <p:extLst>
      <p:ext uri="{BB962C8B-B14F-4D97-AF65-F5344CB8AC3E}">
        <p14:creationId xmlns:p14="http://schemas.microsoft.com/office/powerpoint/2010/main" val="211510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E50BE7-805F-4A5A-86A1-95D35D0F395E}"/>
              </a:ext>
            </a:extLst>
          </p:cNvPr>
          <p:cNvSpPr>
            <a:spLocks noGrp="1"/>
          </p:cNvSpPr>
          <p:nvPr>
            <p:ph type="title"/>
          </p:nvPr>
        </p:nvSpPr>
        <p:spPr>
          <a:xfrm>
            <a:off x="985837" y="312738"/>
            <a:ext cx="7172326" cy="525462"/>
          </a:xfrm>
        </p:spPr>
        <p:txBody>
          <a:bodyPr>
            <a:normAutofit fontScale="90000"/>
          </a:bodyPr>
          <a:lstStyle/>
          <a:p>
            <a:r>
              <a:rPr lang="sv-SE" dirty="0"/>
              <a:t>Bemötande av olika människor</a:t>
            </a:r>
          </a:p>
        </p:txBody>
      </p:sp>
      <p:pic>
        <p:nvPicPr>
          <p:cNvPr id="3" name="Onlinemedia 2" title="Film 4 720p">
            <a:hlinkClick r:id="" action="ppaction://media"/>
            <a:extLst>
              <a:ext uri="{FF2B5EF4-FFF2-40B4-BE49-F238E27FC236}">
                <a16:creationId xmlns:a16="http://schemas.microsoft.com/office/drawing/2014/main" id="{781B62EB-79F2-4649-9E34-4E187F5A93A4}"/>
              </a:ext>
            </a:extLst>
          </p:cNvPr>
          <p:cNvPicPr>
            <a:picLocks noRot="1" noChangeAspect="1"/>
          </p:cNvPicPr>
          <p:nvPr>
            <a:videoFile r:link="rId1"/>
          </p:nvPr>
        </p:nvPicPr>
        <p:blipFill>
          <a:blip r:embed="rId4"/>
          <a:stretch>
            <a:fillRect/>
          </a:stretch>
        </p:blipFill>
        <p:spPr>
          <a:xfrm>
            <a:off x="289983" y="1187450"/>
            <a:ext cx="8466667" cy="4762500"/>
          </a:xfrm>
          <a:prstGeom prst="rect">
            <a:avLst/>
          </a:prstGeom>
        </p:spPr>
      </p:pic>
    </p:spTree>
    <p:extLst>
      <p:ext uri="{BB962C8B-B14F-4D97-AF65-F5344CB8AC3E}">
        <p14:creationId xmlns:p14="http://schemas.microsoft.com/office/powerpoint/2010/main" val="331635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15824B-20B2-4389-9CD3-89B3B18E4E0E}"/>
              </a:ext>
            </a:extLst>
          </p:cNvPr>
          <p:cNvSpPr>
            <a:spLocks noGrp="1"/>
          </p:cNvSpPr>
          <p:nvPr>
            <p:ph type="title"/>
          </p:nvPr>
        </p:nvSpPr>
        <p:spPr/>
        <p:txBody>
          <a:bodyPr/>
          <a:lstStyle/>
          <a:p>
            <a:r>
              <a:rPr lang="sv-SE" dirty="0"/>
              <a:t>Diskussionsfrågor</a:t>
            </a:r>
          </a:p>
        </p:txBody>
      </p:sp>
      <p:pic>
        <p:nvPicPr>
          <p:cNvPr id="5" name="Bild 4" descr="Chatt">
            <a:extLst>
              <a:ext uri="{FF2B5EF4-FFF2-40B4-BE49-F238E27FC236}">
                <a16:creationId xmlns:a16="http://schemas.microsoft.com/office/drawing/2014/main" id="{4BB9AB91-1838-4669-BF47-AEBE43CBAC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56424" y="846138"/>
            <a:ext cx="1701801" cy="1701801"/>
          </a:xfrm>
          <a:prstGeom prst="rect">
            <a:avLst/>
          </a:prstGeom>
        </p:spPr>
      </p:pic>
      <p:sp>
        <p:nvSpPr>
          <p:cNvPr id="4" name="Rektangel 3">
            <a:extLst>
              <a:ext uri="{FF2B5EF4-FFF2-40B4-BE49-F238E27FC236}">
                <a16:creationId xmlns:a16="http://schemas.microsoft.com/office/drawing/2014/main" id="{C994EB5C-8737-4428-BF07-CE5806BCF66C}"/>
              </a:ext>
            </a:extLst>
          </p:cNvPr>
          <p:cNvSpPr/>
          <p:nvPr/>
        </p:nvSpPr>
        <p:spPr>
          <a:xfrm>
            <a:off x="265113" y="1466840"/>
            <a:ext cx="8604250" cy="4093428"/>
          </a:xfrm>
          <a:prstGeom prst="rect">
            <a:avLst/>
          </a:prstGeom>
        </p:spPr>
        <p:txBody>
          <a:bodyPr wrap="square">
            <a:spAutoFit/>
          </a:bodyPr>
          <a:lstStyle/>
          <a:p>
            <a:pPr marL="285750" indent="-285750">
              <a:buFont typeface="Arial" panose="020B0604020202020204" pitchFamily="34" charset="0"/>
              <a:buChar char="•"/>
            </a:pPr>
            <a:r>
              <a:rPr lang="sv-SE" sz="2000" dirty="0"/>
              <a:t>Under telefonsamtalet och bokningen fanns inget problem </a:t>
            </a:r>
            <a:br>
              <a:rPr lang="sv-SE" sz="2000" dirty="0"/>
            </a:br>
            <a:r>
              <a:rPr lang="sv-SE" sz="2000" dirty="0"/>
              <a:t>utan problemet uppstod i receptionen. Varför?</a:t>
            </a:r>
            <a:br>
              <a:rPr lang="sv-SE" sz="2000" dirty="0"/>
            </a:br>
            <a:endParaRPr lang="sv-SE" sz="2000" dirty="0"/>
          </a:p>
          <a:p>
            <a:pPr marL="285750" indent="-285750">
              <a:buFont typeface="Arial" panose="020B0604020202020204" pitchFamily="34" charset="0"/>
              <a:buChar char="•"/>
            </a:pPr>
            <a:r>
              <a:rPr lang="sv-SE" sz="2000" dirty="0"/>
              <a:t>Direkt diskriminering kan beskrivas som olika behandling av lika fall. Alla är hotellgäster, alltså lika, men de behandlas olika. Det finns inget problem med datasystemet eftersom andra får sina rum utan problem. Gruppen blir alltså tydligt missgynnad i en jämförbar situation med andra. I filmen, vems ansvar är det att säkerställa att diskriminering inte sker?</a:t>
            </a:r>
            <a:br>
              <a:rPr lang="sv-SE" sz="2000" dirty="0"/>
            </a:br>
            <a:endParaRPr lang="sv-SE" sz="2000" dirty="0"/>
          </a:p>
          <a:p>
            <a:pPr marL="285750" indent="-285750">
              <a:buFont typeface="Arial" panose="020B0604020202020204" pitchFamily="34" charset="0"/>
              <a:buChar char="•"/>
            </a:pPr>
            <a:r>
              <a:rPr lang="sv-SE" sz="2000" dirty="0"/>
              <a:t>Hur kommer det sig att hotet om offentlighet gör att receptionisterna ändrar sig?</a:t>
            </a:r>
            <a:br>
              <a:rPr lang="sv-SE" sz="2000" dirty="0"/>
            </a:br>
            <a:endParaRPr lang="sv-SE" sz="2000" dirty="0"/>
          </a:p>
          <a:p>
            <a:pPr marL="285750" indent="-285750">
              <a:buFont typeface="Arial" panose="020B0604020202020204" pitchFamily="34" charset="0"/>
              <a:buChar char="•"/>
            </a:pPr>
            <a:r>
              <a:rPr lang="sv-SE" sz="2000" dirty="0"/>
              <a:t>Övriga reflektioner till filmen?</a:t>
            </a:r>
          </a:p>
        </p:txBody>
      </p:sp>
    </p:spTree>
    <p:extLst>
      <p:ext uri="{BB962C8B-B14F-4D97-AF65-F5344CB8AC3E}">
        <p14:creationId xmlns:p14="http://schemas.microsoft.com/office/powerpoint/2010/main" val="1146941113"/>
      </p:ext>
    </p:extLst>
  </p:cSld>
  <p:clrMapOvr>
    <a:masterClrMapping/>
  </p:clrMapOvr>
</p:sld>
</file>

<file path=ppt/theme/theme1.xml><?xml version="1.0" encoding="utf-8"?>
<a:theme xmlns:a="http://schemas.openxmlformats.org/drawingml/2006/main" name="Hjo_kommunvapen">
  <a:themeElements>
    <a:clrScheme name="Hjo kommun">
      <a:dk1>
        <a:sysClr val="windowText" lastClr="000000"/>
      </a:dk1>
      <a:lt1>
        <a:sysClr val="window" lastClr="FFFFFF"/>
      </a:lt1>
      <a:dk2>
        <a:srgbClr val="000000"/>
      </a:dk2>
      <a:lt2>
        <a:srgbClr val="FFFFFF"/>
      </a:lt2>
      <a:accent1>
        <a:srgbClr val="0064BE"/>
      </a:accent1>
      <a:accent2>
        <a:srgbClr val="D7F7F0"/>
      </a:accent2>
      <a:accent3>
        <a:srgbClr val="CED9C3"/>
      </a:accent3>
      <a:accent4>
        <a:srgbClr val="E6E6DA"/>
      </a:accent4>
      <a:accent5>
        <a:srgbClr val="E6FAFF"/>
      </a:accent5>
      <a:accent6>
        <a:srgbClr val="F79646"/>
      </a:accent6>
      <a:hlink>
        <a:srgbClr val="000000"/>
      </a:hlink>
      <a:folHlink>
        <a:srgbClr val="000000"/>
      </a:folHlink>
    </a:clrScheme>
    <a:fontScheme name="Hjo kommu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_rels/customUI.xml.rels><?xml version="1.0" encoding="UTF-8" standalone="yes"?>
<Relationships xmlns="http://schemas.openxmlformats.org/package/2006/relationships"><Relationship Id="insertpicture" Type="http://schemas.openxmlformats.org/officeDocument/2006/relationships/image" Target="images/insertpicture.ico"/><Relationship Id="Blank" Type="http://schemas.openxmlformats.org/officeDocument/2006/relationships/image" Target="images/Blank.jpg"/><Relationship Id="Pie" Type="http://schemas.openxmlformats.org/officeDocument/2006/relationships/image" Target="images/Pie.ico"/><Relationship Id="Icon" Type="http://schemas.openxmlformats.org/officeDocument/2006/relationships/image" Target="images/Icon.png"/><Relationship Id="Column" Type="http://schemas.openxmlformats.org/officeDocument/2006/relationships/image" Target="images/Column.ico"/><Relationship Id="Line" Type="http://schemas.openxmlformats.org/officeDocument/2006/relationships/image" Target="images/Line.ico"/><Relationship Id="rId" Type="http://schemas.openxmlformats.org/officeDocument/2006/relationships/image" Target="images/Blank0.jpg"/></Relationships>
</file>

<file path=customUI/_rels/customUI14.xml.rels><?xml version="1.0" encoding="UTF-8" standalone="yes"?>
<Relationships xmlns="http://schemas.openxmlformats.org/package/2006/relationships"><Relationship Id="Icon" Type="http://schemas.openxmlformats.org/officeDocument/2006/relationships/image" Target="images/Icon0.png"/></Relationships>
</file>

<file path=customUI/customUI.xml>
</file>

<file path=customUI/customUI14.xml>
</file>

<file path=docProps/app.xml><?xml version="1.0" encoding="utf-8"?>
<Properties xmlns="http://schemas.openxmlformats.org/officeDocument/2006/extended-properties" xmlns:vt="http://schemas.openxmlformats.org/officeDocument/2006/docPropsVTypes">
  <Template>blank</Template>
  <TotalTime>26</TotalTime>
  <Words>387</Words>
  <Application>Microsoft Office PowerPoint</Application>
  <PresentationFormat>Bildspel på skärmen (4:3)</PresentationFormat>
  <Paragraphs>30</Paragraphs>
  <Slides>8</Slides>
  <Notes>3</Notes>
  <HiddenSlides>0</HiddenSlides>
  <MMClips>3</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Gill Sans MT</vt:lpstr>
      <vt:lpstr>Hjo_kommunvapen</vt:lpstr>
      <vt:lpstr>Jämlikhet och inkludering</vt:lpstr>
      <vt:lpstr>PowerPoint-presentation</vt:lpstr>
      <vt:lpstr>Vi lever i en tid där vi snabbt placerar varandra i olika fack, men egentligen har vi mer likheter än vad vi tror. </vt:lpstr>
      <vt:lpstr>Diskussionsfrågor</vt:lpstr>
      <vt:lpstr>Fördomar baserat på utseende.</vt:lpstr>
      <vt:lpstr>Diskussionsfrågor</vt:lpstr>
      <vt:lpstr>Bemötande av olika människor</vt:lpstr>
      <vt:lpstr>Diskussionsfrågor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Christina von Tell</dc:creator>
  <cp:lastModifiedBy>Cecilia Bath</cp:lastModifiedBy>
  <cp:revision>6</cp:revision>
  <dcterms:created xsi:type="dcterms:W3CDTF">2022-03-02T12:25:03Z</dcterms:created>
  <dcterms:modified xsi:type="dcterms:W3CDTF">2022-03-03T15:09:13Z</dcterms:modified>
</cp:coreProperties>
</file>