
<file path=[Content_Types].xml><?xml version="1.0" encoding="utf-8"?>
<Types xmlns="http://schemas.openxmlformats.org/package/2006/content-types">
  <Default Extension="ico" ContentType="image/.ico"/>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customUI/images/Blank.jpg" ContentType="image/.jpg"/>
  <Override PartName="/customUI/images/Icon.png" ContentType="image/.png"/>
  <Override PartName="/customUI/images/Blank0.jpg" ContentType="image/.jpg"/>
  <Override PartName="/customUI/images/Icon0.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4d537d08304b405b" Type="http://schemas.microsoft.com/office/2007/relationships/ui/extensibility" Target="customUI/customUI14.xml"/><Relationship Id="rId2" Type="http://schemas.openxmlformats.org/package/2006/relationships/metadata/thumbnail" Target="docProps/thumbnail.jpeg"/><Relationship Id="rId1" Type="http://schemas.openxmlformats.org/officeDocument/2006/relationships/officeDocument" Target="ppt/presentation.xml"/><Relationship Id="Ra987619bb8a448b1" Type="http://schemas.microsoft.com/office/2006/relationships/ui/extensibility" Target="customUI/customUI.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829" r:id="rId1"/>
  </p:sldMasterIdLst>
  <p:notesMasterIdLst>
    <p:notesMasterId r:id="rId9"/>
  </p:notesMasterIdLst>
  <p:handoutMasterIdLst>
    <p:handoutMasterId r:id="rId10"/>
  </p:handoutMasterIdLst>
  <p:sldIdLst>
    <p:sldId id="275" r:id="rId2"/>
    <p:sldId id="269" r:id="rId3"/>
    <p:sldId id="270" r:id="rId4"/>
    <p:sldId id="271" r:id="rId5"/>
    <p:sldId id="272" r:id="rId6"/>
    <p:sldId id="273" r:id="rId7"/>
    <p:sldId id="274" r:id="rId8"/>
  </p:sldIdLst>
  <p:sldSz cx="9144000" cy="6858000" type="screen4x3"/>
  <p:notesSz cx="6858000" cy="9144000"/>
  <p:defaultTextStyle>
    <a:defPPr>
      <a:defRPr lang="en-US"/>
    </a:defPPr>
    <a:lvl1pPr marL="0" algn="l" defTabSz="1144956" rtl="0" eaLnBrk="1" latinLnBrk="0" hangingPunct="1">
      <a:defRPr sz="2300" kern="1200">
        <a:solidFill>
          <a:schemeClr val="tx1"/>
        </a:solidFill>
        <a:latin typeface="+mn-lt"/>
        <a:ea typeface="+mn-ea"/>
        <a:cs typeface="+mn-cs"/>
      </a:defRPr>
    </a:lvl1pPr>
    <a:lvl2pPr marL="572477" algn="l" defTabSz="1144956" rtl="0" eaLnBrk="1" latinLnBrk="0" hangingPunct="1">
      <a:defRPr sz="2300" kern="1200">
        <a:solidFill>
          <a:schemeClr val="tx1"/>
        </a:solidFill>
        <a:latin typeface="+mn-lt"/>
        <a:ea typeface="+mn-ea"/>
        <a:cs typeface="+mn-cs"/>
      </a:defRPr>
    </a:lvl2pPr>
    <a:lvl3pPr marL="1144956" algn="l" defTabSz="1144956" rtl="0" eaLnBrk="1" latinLnBrk="0" hangingPunct="1">
      <a:defRPr sz="2300" kern="1200">
        <a:solidFill>
          <a:schemeClr val="tx1"/>
        </a:solidFill>
        <a:latin typeface="+mn-lt"/>
        <a:ea typeface="+mn-ea"/>
        <a:cs typeface="+mn-cs"/>
      </a:defRPr>
    </a:lvl3pPr>
    <a:lvl4pPr marL="1717433" algn="l" defTabSz="1144956" rtl="0" eaLnBrk="1" latinLnBrk="0" hangingPunct="1">
      <a:defRPr sz="2300" kern="1200">
        <a:solidFill>
          <a:schemeClr val="tx1"/>
        </a:solidFill>
        <a:latin typeface="+mn-lt"/>
        <a:ea typeface="+mn-ea"/>
        <a:cs typeface="+mn-cs"/>
      </a:defRPr>
    </a:lvl4pPr>
    <a:lvl5pPr marL="2289912" algn="l" defTabSz="1144956" rtl="0" eaLnBrk="1" latinLnBrk="0" hangingPunct="1">
      <a:defRPr sz="2300" kern="1200">
        <a:solidFill>
          <a:schemeClr val="tx1"/>
        </a:solidFill>
        <a:latin typeface="+mn-lt"/>
        <a:ea typeface="+mn-ea"/>
        <a:cs typeface="+mn-cs"/>
      </a:defRPr>
    </a:lvl5pPr>
    <a:lvl6pPr marL="2862392" algn="l" defTabSz="1144956" rtl="0" eaLnBrk="1" latinLnBrk="0" hangingPunct="1">
      <a:defRPr sz="2300" kern="1200">
        <a:solidFill>
          <a:schemeClr val="tx1"/>
        </a:solidFill>
        <a:latin typeface="+mn-lt"/>
        <a:ea typeface="+mn-ea"/>
        <a:cs typeface="+mn-cs"/>
      </a:defRPr>
    </a:lvl6pPr>
    <a:lvl7pPr marL="3434869" algn="l" defTabSz="1144956" rtl="0" eaLnBrk="1" latinLnBrk="0" hangingPunct="1">
      <a:defRPr sz="2300" kern="1200">
        <a:solidFill>
          <a:schemeClr val="tx1"/>
        </a:solidFill>
        <a:latin typeface="+mn-lt"/>
        <a:ea typeface="+mn-ea"/>
        <a:cs typeface="+mn-cs"/>
      </a:defRPr>
    </a:lvl7pPr>
    <a:lvl8pPr marL="4007346" algn="l" defTabSz="1144956" rtl="0" eaLnBrk="1" latinLnBrk="0" hangingPunct="1">
      <a:defRPr sz="2300" kern="1200">
        <a:solidFill>
          <a:schemeClr val="tx1"/>
        </a:solidFill>
        <a:latin typeface="+mn-lt"/>
        <a:ea typeface="+mn-ea"/>
        <a:cs typeface="+mn-cs"/>
      </a:defRPr>
    </a:lvl8pPr>
    <a:lvl9pPr marL="4579824" algn="l" defTabSz="1144956" rtl="0" eaLnBrk="1" latinLnBrk="0" hangingPunct="1">
      <a:defRPr sz="2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36">
          <p15:clr>
            <a:srgbClr val="A4A3A4"/>
          </p15:clr>
        </p15:guide>
        <p15:guide id="2" pos="5136">
          <p15:clr>
            <a:srgbClr val="A4A3A4"/>
          </p15:clr>
        </p15:guide>
        <p15:guide id="3" pos="61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16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41" autoAdjust="0"/>
    <p:restoredTop sz="89647" autoAdjust="0"/>
  </p:normalViewPr>
  <p:slideViewPr>
    <p:cSldViewPr snapToGrid="0">
      <p:cViewPr varScale="1">
        <p:scale>
          <a:sx n="98" d="100"/>
          <a:sy n="98" d="100"/>
        </p:scale>
        <p:origin x="1476" y="96"/>
      </p:cViewPr>
      <p:guideLst>
        <p:guide orient="horz" pos="3336"/>
        <p:guide pos="5136"/>
        <p:guide pos="61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98" d="100"/>
          <a:sy n="98" d="100"/>
        </p:scale>
        <p:origin x="-355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839C7D5-C342-4E74-A36D-2B93FBD4D0B4}" type="datetimeFigureOut">
              <a:rPr lang="en-GB" smtClean="0"/>
              <a:pPr/>
              <a:t>05/10/2021</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B2E86AA-EB73-4583-97D9-879C6FDBBD01}" type="slidenum">
              <a:rPr lang="en-GB" smtClean="0"/>
              <a:pPr/>
              <a:t>‹#›</a:t>
            </a:fld>
            <a:endParaRPr lang="en-GB"/>
          </a:p>
        </p:txBody>
      </p:sp>
    </p:spTree>
    <p:extLst>
      <p:ext uri="{BB962C8B-B14F-4D97-AF65-F5344CB8AC3E}">
        <p14:creationId xmlns:p14="http://schemas.microsoft.com/office/powerpoint/2010/main" val="375697630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43B48B-71E7-4CA1-8D88-0CCC8CD955CF}" type="datetimeFigureOut">
              <a:rPr lang="en-GB" smtClean="0"/>
              <a:pPr/>
              <a:t>05/10/2021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B2E19B-3B3B-425F-BA02-7BD49670DBED}" type="slidenum">
              <a:rPr lang="en-GB" smtClean="0"/>
              <a:pPr/>
              <a:t>‹#›</a:t>
            </a:fld>
            <a:endParaRPr lang="en-GB"/>
          </a:p>
        </p:txBody>
      </p:sp>
    </p:spTree>
    <p:extLst>
      <p:ext uri="{BB962C8B-B14F-4D97-AF65-F5344CB8AC3E}">
        <p14:creationId xmlns:p14="http://schemas.microsoft.com/office/powerpoint/2010/main" val="3280560774"/>
      </p:ext>
    </p:extLst>
  </p:cSld>
  <p:clrMap bg1="lt1" tx1="dk1" bg2="lt2" tx2="dk2" accent1="accent1" accent2="accent2" accent3="accent3" accent4="accent4" accent5="accent5" accent6="accent6" hlink="hlink" folHlink="folHlink"/>
  <p:hf sldNum="0" hdr="0" ftr="0" dt="0"/>
  <p:notesStyle>
    <a:lvl1pPr marL="0" algn="l" defTabSz="1144956" rtl="0" eaLnBrk="1" latinLnBrk="0" hangingPunct="1">
      <a:defRPr sz="1600" kern="1200">
        <a:solidFill>
          <a:schemeClr val="tx1"/>
        </a:solidFill>
        <a:latin typeface="+mn-lt"/>
        <a:ea typeface="+mn-ea"/>
        <a:cs typeface="+mn-cs"/>
      </a:defRPr>
    </a:lvl1pPr>
    <a:lvl2pPr marL="572477" algn="l" defTabSz="1144956" rtl="0" eaLnBrk="1" latinLnBrk="0" hangingPunct="1">
      <a:defRPr sz="1600" kern="1200">
        <a:solidFill>
          <a:schemeClr val="tx1"/>
        </a:solidFill>
        <a:latin typeface="+mn-lt"/>
        <a:ea typeface="+mn-ea"/>
        <a:cs typeface="+mn-cs"/>
      </a:defRPr>
    </a:lvl2pPr>
    <a:lvl3pPr marL="1144956" algn="l" defTabSz="1144956" rtl="0" eaLnBrk="1" latinLnBrk="0" hangingPunct="1">
      <a:defRPr sz="1600" kern="1200">
        <a:solidFill>
          <a:schemeClr val="tx1"/>
        </a:solidFill>
        <a:latin typeface="+mn-lt"/>
        <a:ea typeface="+mn-ea"/>
        <a:cs typeface="+mn-cs"/>
      </a:defRPr>
    </a:lvl3pPr>
    <a:lvl4pPr marL="1717433" algn="l" defTabSz="1144956" rtl="0" eaLnBrk="1" latinLnBrk="0" hangingPunct="1">
      <a:defRPr sz="1600" kern="1200">
        <a:solidFill>
          <a:schemeClr val="tx1"/>
        </a:solidFill>
        <a:latin typeface="+mn-lt"/>
        <a:ea typeface="+mn-ea"/>
        <a:cs typeface="+mn-cs"/>
      </a:defRPr>
    </a:lvl4pPr>
    <a:lvl5pPr marL="2289912" algn="l" defTabSz="1144956" rtl="0" eaLnBrk="1" latinLnBrk="0" hangingPunct="1">
      <a:defRPr sz="1600" kern="1200">
        <a:solidFill>
          <a:schemeClr val="tx1"/>
        </a:solidFill>
        <a:latin typeface="+mn-lt"/>
        <a:ea typeface="+mn-ea"/>
        <a:cs typeface="+mn-cs"/>
      </a:defRPr>
    </a:lvl5pPr>
    <a:lvl6pPr marL="2862392" algn="l" defTabSz="1144956" rtl="0" eaLnBrk="1" latinLnBrk="0" hangingPunct="1">
      <a:defRPr sz="1600" kern="1200">
        <a:solidFill>
          <a:schemeClr val="tx1"/>
        </a:solidFill>
        <a:latin typeface="+mn-lt"/>
        <a:ea typeface="+mn-ea"/>
        <a:cs typeface="+mn-cs"/>
      </a:defRPr>
    </a:lvl6pPr>
    <a:lvl7pPr marL="3434869" algn="l" defTabSz="1144956" rtl="0" eaLnBrk="1" latinLnBrk="0" hangingPunct="1">
      <a:defRPr sz="1600" kern="1200">
        <a:solidFill>
          <a:schemeClr val="tx1"/>
        </a:solidFill>
        <a:latin typeface="+mn-lt"/>
        <a:ea typeface="+mn-ea"/>
        <a:cs typeface="+mn-cs"/>
      </a:defRPr>
    </a:lvl7pPr>
    <a:lvl8pPr marL="4007346" algn="l" defTabSz="1144956" rtl="0" eaLnBrk="1" latinLnBrk="0" hangingPunct="1">
      <a:defRPr sz="1600" kern="1200">
        <a:solidFill>
          <a:schemeClr val="tx1"/>
        </a:solidFill>
        <a:latin typeface="+mn-lt"/>
        <a:ea typeface="+mn-ea"/>
        <a:cs typeface="+mn-cs"/>
      </a:defRPr>
    </a:lvl8pPr>
    <a:lvl9pPr marL="4579824" algn="l" defTabSz="1144956"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Detta är fem huskurer som beskriver hur du stärker dig själv med enkla knep. Samtliga huskurer baseras på forskning om psykisk hälsa och välmående. De har tagits fram inom SKR:s kraftsamling för psykisk hälsa.</a:t>
            </a:r>
          </a:p>
        </p:txBody>
      </p:sp>
    </p:spTree>
    <p:extLst>
      <p:ext uri="{BB962C8B-B14F-4D97-AF65-F5344CB8AC3E}">
        <p14:creationId xmlns:p14="http://schemas.microsoft.com/office/powerpoint/2010/main" val="1722917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600" kern="1200" dirty="0">
                <a:solidFill>
                  <a:schemeClr val="tx1"/>
                </a:solidFill>
                <a:effectLst/>
                <a:latin typeface="+mn-lt"/>
                <a:ea typeface="+mn-ea"/>
                <a:cs typeface="+mn-cs"/>
              </a:rPr>
              <a:t>Folkhälsomyndigheten rekommenderar minst 150 minuter pulshöjande aktiviteter per vecka, gärna uppdelat på flera pass. Framgångsrecept för att motivera sig är ofta att träna tillsammans med andra, vilket man ofta kan göra tillsammans med sina arbetskamrater. Samla ihop ett gäng över t ex lunchen där ni tillsammans passar på att få en kort, snabb promenad innan nästa arbetsuppgift väntar. Det fungerar också att röra på sig tillsammans virtuellt! </a:t>
            </a:r>
            <a:endParaRPr lang="sv-SE" dirty="0"/>
          </a:p>
        </p:txBody>
      </p:sp>
    </p:spTree>
    <p:extLst>
      <p:ext uri="{BB962C8B-B14F-4D97-AF65-F5344CB8AC3E}">
        <p14:creationId xmlns:p14="http://schemas.microsoft.com/office/powerpoint/2010/main" val="491133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600" kern="1200" dirty="0">
                <a:solidFill>
                  <a:schemeClr val="tx1"/>
                </a:solidFill>
                <a:effectLst/>
                <a:latin typeface="+mn-lt"/>
                <a:ea typeface="+mn-ea"/>
                <a:cs typeface="+mn-cs"/>
              </a:rPr>
              <a:t>Korta pauser under arbetstid, där du till exempel sträcker på dig, tillsammans med en god natts sömn är värdefulla tillgångar för välbefinnandet. Skapa en rutin under arbetstid för att bryta av till ex stillasittande vid en datorskärm och en rutin på kvällen där du får möjlighet att varva ner. Då skapas förutsättningar för att både få ner stresshormoner under arbetstid och kunna sova de 7–9 timmar en vuxen behöver. </a:t>
            </a:r>
            <a:endParaRPr lang="sv-SE" dirty="0"/>
          </a:p>
        </p:txBody>
      </p:sp>
    </p:spTree>
    <p:extLst>
      <p:ext uri="{BB962C8B-B14F-4D97-AF65-F5344CB8AC3E}">
        <p14:creationId xmlns:p14="http://schemas.microsoft.com/office/powerpoint/2010/main" val="3239880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600" kern="1200" dirty="0">
                <a:solidFill>
                  <a:schemeClr val="tx1"/>
                </a:solidFill>
                <a:effectLst/>
                <a:latin typeface="+mn-lt"/>
                <a:ea typeface="+mn-ea"/>
                <a:cs typeface="+mn-cs"/>
              </a:rPr>
              <a:t>Arbetet leder ofta till positiva relationer och naturlig sammanhållning, som i sin tur ger trygghet och tillit. Att till ex. hälsa på alla på din arbetsplats, fråga hur någon mår och prata om något annat än jobb då och då gör att både du och andra kommer att må bättre! </a:t>
            </a:r>
            <a:endParaRPr lang="sv-SE" dirty="0"/>
          </a:p>
        </p:txBody>
      </p:sp>
    </p:spTree>
    <p:extLst>
      <p:ext uri="{BB962C8B-B14F-4D97-AF65-F5344CB8AC3E}">
        <p14:creationId xmlns:p14="http://schemas.microsoft.com/office/powerpoint/2010/main" val="3631708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600" kern="1200" dirty="0">
                <a:solidFill>
                  <a:schemeClr val="tx1"/>
                </a:solidFill>
                <a:effectLst/>
                <a:latin typeface="+mn-lt"/>
                <a:ea typeface="+mn-ea"/>
                <a:cs typeface="+mn-cs"/>
              </a:rPr>
              <a:t>Om du fokuserar på det ökar din motivation och känsla av att det är du som styr i ditt liv. Det blir också lättare att känna glädje och tacksamhet, vilket är en viktig faktor för ditt välbefinnande. Klappa dig på axeln varje kväll och tacka för att du har gjort det bästa du kunnat – det funkar! </a:t>
            </a:r>
            <a:endParaRPr lang="sv-SE" dirty="0"/>
          </a:p>
        </p:txBody>
      </p:sp>
    </p:spTree>
    <p:extLst>
      <p:ext uri="{BB962C8B-B14F-4D97-AF65-F5344CB8AC3E}">
        <p14:creationId xmlns:p14="http://schemas.microsoft.com/office/powerpoint/2010/main" val="151010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1144956" rtl="0" eaLnBrk="1" fontAlgn="auto" latinLnBrk="0" hangingPunct="1">
              <a:lnSpc>
                <a:spcPct val="100000"/>
              </a:lnSpc>
              <a:spcBef>
                <a:spcPts val="0"/>
              </a:spcBef>
              <a:spcAft>
                <a:spcPts val="0"/>
              </a:spcAft>
              <a:buClrTx/>
              <a:buSzTx/>
              <a:buFontTx/>
              <a:buNone/>
              <a:tabLst/>
              <a:defRPr/>
            </a:pPr>
            <a:r>
              <a:rPr lang="sv-SE" dirty="0"/>
              <a:t>Det är fullt normalt att ha någon form av negativa tankar och känslor varje dag. Tack och lov är hjärnan formbar och genom självkännedom och självinsikt kan vi få syn på och förändra våra automatiska och ibland negativa tankemönster. Det är oftast när vi fastnar i att spinna vidare på tankar eller försöker trycka undan dem som problem kan uppstå. Så prova att låta dem vara i stället, det finns viktigare saker att fokusera på än negativa tankar och känslor. Det kan göra stor skillnad för dig eftersom våra tankar styr det vi utför!</a:t>
            </a:r>
          </a:p>
          <a:p>
            <a:endParaRPr lang="sv-SE" dirty="0"/>
          </a:p>
        </p:txBody>
      </p:sp>
    </p:spTree>
    <p:extLst>
      <p:ext uri="{BB962C8B-B14F-4D97-AF65-F5344CB8AC3E}">
        <p14:creationId xmlns:p14="http://schemas.microsoft.com/office/powerpoint/2010/main" val="2633301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971550" y="1006475"/>
            <a:ext cx="7181850" cy="1470025"/>
          </a:xfrm>
        </p:spPr>
        <p:txBody>
          <a:bodyPr/>
          <a:lstStyle/>
          <a:p>
            <a:r>
              <a:rPr lang="sv-SE"/>
              <a:t>Klicka här för att ändra mall för rubrikformat</a:t>
            </a:r>
          </a:p>
        </p:txBody>
      </p:sp>
      <p:sp>
        <p:nvSpPr>
          <p:cNvPr id="3" name="Underrubrik 2"/>
          <p:cNvSpPr>
            <a:spLocks noGrp="1"/>
          </p:cNvSpPr>
          <p:nvPr>
            <p:ph type="subTitle" idx="1"/>
          </p:nvPr>
        </p:nvSpPr>
        <p:spPr>
          <a:xfrm>
            <a:off x="1371600" y="35433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mall för underrubrikformat</a:t>
            </a:r>
            <a:endParaRPr lang="sv-SE" dirty="0"/>
          </a:p>
        </p:txBody>
      </p:sp>
    </p:spTree>
    <p:extLst>
      <p:ext uri="{BB962C8B-B14F-4D97-AF65-F5344CB8AC3E}">
        <p14:creationId xmlns:p14="http://schemas.microsoft.com/office/powerpoint/2010/main" val="2286297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81026634"/>
      </p:ext>
    </p:extLst>
  </p:cSld>
  <p:clrMapOvr>
    <a:masterClrMapping/>
  </p:clrMapOvr>
  <p:hf sldNum="0"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mall för rubrikformat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853596291"/>
      </p:ext>
    </p:extLst>
  </p:cSld>
  <p:clrMapOvr>
    <a:masterClrMapping/>
  </p:clrMapOvr>
  <p:hf sldNum="0" hdr="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Rubrikbild">
    <p:spTree>
      <p:nvGrpSpPr>
        <p:cNvPr id="1" name=""/>
        <p:cNvGrpSpPr/>
        <p:nvPr/>
      </p:nvGrpSpPr>
      <p:grpSpPr>
        <a:xfrm>
          <a:off x="0" y="0"/>
          <a:ext cx="0" cy="0"/>
          <a:chOff x="0" y="0"/>
          <a:chExt cx="0" cy="0"/>
        </a:xfrm>
      </p:grpSpPr>
      <p:sp>
        <p:nvSpPr>
          <p:cNvPr id="22" name="Rubrik 1"/>
          <p:cNvSpPr>
            <a:spLocks noGrp="1"/>
          </p:cNvSpPr>
          <p:nvPr>
            <p:ph type="ctrTitle"/>
          </p:nvPr>
        </p:nvSpPr>
        <p:spPr>
          <a:xfrm>
            <a:off x="685800" y="2130429"/>
            <a:ext cx="7772400" cy="1470025"/>
          </a:xfrm>
        </p:spPr>
        <p:txBody>
          <a:bodyPr/>
          <a:lstStyle>
            <a:lvl1pPr algn="ctr">
              <a:defRPr/>
            </a:lvl1pPr>
          </a:lstStyle>
          <a:p>
            <a:r>
              <a:rPr lang="sv-SE"/>
              <a:t>Klicka här för att ändra mall för rubrikformat</a:t>
            </a:r>
          </a:p>
        </p:txBody>
      </p:sp>
      <p:sp>
        <p:nvSpPr>
          <p:cNvPr id="23" name="Underrubrik 2"/>
          <p:cNvSpPr>
            <a:spLocks noGrp="1"/>
          </p:cNvSpPr>
          <p:nvPr>
            <p:ph type="subTitle" idx="1"/>
          </p:nvPr>
        </p:nvSpPr>
        <p:spPr>
          <a:xfrm>
            <a:off x="1371600" y="3886200"/>
            <a:ext cx="6400800" cy="1409700"/>
          </a:xfrm>
        </p:spPr>
        <p:txBody>
          <a:bodyPr/>
          <a:lstStyle>
            <a:lvl1pPr marL="0" indent="0" algn="ctr">
              <a:buNone/>
              <a:defRPr/>
            </a:lvl1pPr>
            <a:lvl2pPr marL="456878" indent="0" algn="ctr">
              <a:buNone/>
              <a:defRPr/>
            </a:lvl2pPr>
            <a:lvl3pPr marL="913756" indent="0" algn="ctr">
              <a:buNone/>
              <a:defRPr/>
            </a:lvl3pPr>
            <a:lvl4pPr marL="1370635" indent="0" algn="ctr">
              <a:buNone/>
              <a:defRPr/>
            </a:lvl4pPr>
            <a:lvl5pPr marL="1827512" indent="0" algn="ctr">
              <a:buNone/>
              <a:defRPr/>
            </a:lvl5pPr>
            <a:lvl6pPr marL="2284391" indent="0" algn="ctr">
              <a:buNone/>
              <a:defRPr/>
            </a:lvl6pPr>
            <a:lvl7pPr marL="2741268" indent="0" algn="ctr">
              <a:buNone/>
              <a:defRPr/>
            </a:lvl7pPr>
            <a:lvl8pPr marL="3198146" indent="0" algn="ctr">
              <a:buNone/>
              <a:defRPr/>
            </a:lvl8pPr>
            <a:lvl9pPr marL="3655024" indent="0" algn="ctr">
              <a:buNone/>
              <a:defRPr/>
            </a:lvl9pPr>
          </a:lstStyle>
          <a:p>
            <a:r>
              <a:rPr lang="sv-SE"/>
              <a:t>Klicka här för att ändra mall för underrubrikformat</a:t>
            </a:r>
          </a:p>
        </p:txBody>
      </p:sp>
    </p:spTree>
    <p:extLst>
      <p:ext uri="{BB962C8B-B14F-4D97-AF65-F5344CB8AC3E}">
        <p14:creationId xmlns:p14="http://schemas.microsoft.com/office/powerpoint/2010/main" val="1829392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945567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971550" y="3321050"/>
            <a:ext cx="7181850" cy="1362075"/>
          </a:xfrm>
        </p:spPr>
        <p:txBody>
          <a:bodyPr anchor="t"/>
          <a:lstStyle>
            <a:lvl1pPr algn="l">
              <a:defRPr sz="4000" b="1" cap="all"/>
            </a:lvl1pPr>
          </a:lstStyle>
          <a:p>
            <a:r>
              <a:rPr lang="sv-SE"/>
              <a:t>Klicka här för att ändra mall för rubrikformat</a:t>
            </a:r>
            <a:endParaRPr lang="sv-SE" dirty="0"/>
          </a:p>
        </p:txBody>
      </p:sp>
      <p:sp>
        <p:nvSpPr>
          <p:cNvPr id="3" name="Platshållare för text 2"/>
          <p:cNvSpPr>
            <a:spLocks noGrp="1"/>
          </p:cNvSpPr>
          <p:nvPr>
            <p:ph type="body" idx="1"/>
          </p:nvPr>
        </p:nvSpPr>
        <p:spPr>
          <a:xfrm>
            <a:off x="971550" y="1811338"/>
            <a:ext cx="718185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Tree>
    <p:extLst>
      <p:ext uri="{BB962C8B-B14F-4D97-AF65-F5344CB8AC3E}">
        <p14:creationId xmlns:p14="http://schemas.microsoft.com/office/powerpoint/2010/main" val="3694348328"/>
      </p:ext>
    </p:extLst>
  </p:cSld>
  <p:clrMapOvr>
    <a:masterClrMapping/>
  </p:clrMapOvr>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981074" y="1600201"/>
            <a:ext cx="3514725" cy="3695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1"/>
            <a:ext cx="3505200" cy="3695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540956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mall för rubrikformat</a:t>
            </a:r>
          </a:p>
        </p:txBody>
      </p:sp>
      <p:sp>
        <p:nvSpPr>
          <p:cNvPr id="3" name="Platshållare för text 2"/>
          <p:cNvSpPr>
            <a:spLocks noGrp="1"/>
          </p:cNvSpPr>
          <p:nvPr>
            <p:ph type="body" idx="1"/>
          </p:nvPr>
        </p:nvSpPr>
        <p:spPr>
          <a:xfrm>
            <a:off x="981074" y="1535113"/>
            <a:ext cx="35163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971550" y="2174875"/>
            <a:ext cx="3525838" cy="312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35083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3508375" cy="312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639112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1750901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63047470"/>
      </p:ext>
    </p:extLst>
  </p:cSld>
  <p:clrMapOvr>
    <a:masterClrMapping/>
  </p:clrMapOvr>
  <p:hf sldNum="0" hd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981075" y="273050"/>
            <a:ext cx="2484438" cy="1162050"/>
          </a:xfrm>
        </p:spPr>
        <p:txBody>
          <a:bodyPr anchor="b"/>
          <a:lstStyle>
            <a:lvl1pPr algn="l">
              <a:defRPr sz="2000" b="1"/>
            </a:lvl1pPr>
          </a:lstStyle>
          <a:p>
            <a:r>
              <a:rPr lang="sv-SE"/>
              <a:t>Klicka här för att ändra mall för rubrikformat</a:t>
            </a:r>
            <a:endParaRPr lang="sv-SE" dirty="0"/>
          </a:p>
        </p:txBody>
      </p:sp>
      <p:sp>
        <p:nvSpPr>
          <p:cNvPr id="3" name="Platshållare för innehåll 2"/>
          <p:cNvSpPr>
            <a:spLocks noGrp="1"/>
          </p:cNvSpPr>
          <p:nvPr>
            <p:ph idx="1"/>
          </p:nvPr>
        </p:nvSpPr>
        <p:spPr>
          <a:xfrm>
            <a:off x="3575050" y="273051"/>
            <a:ext cx="4578350" cy="5022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981075" y="1435101"/>
            <a:ext cx="2484438" cy="3860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Tree>
    <p:extLst>
      <p:ext uri="{BB962C8B-B14F-4D97-AF65-F5344CB8AC3E}">
        <p14:creationId xmlns:p14="http://schemas.microsoft.com/office/powerpoint/2010/main" val="932664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839913" y="3924300"/>
            <a:ext cx="5486400" cy="566738"/>
          </a:xfrm>
        </p:spPr>
        <p:txBody>
          <a:bodyPr anchor="b"/>
          <a:lstStyle>
            <a:lvl1pPr algn="l">
              <a:defRPr sz="2000" b="1"/>
            </a:lvl1pPr>
          </a:lstStyle>
          <a:p>
            <a:r>
              <a:rPr lang="sv-SE"/>
              <a:t>Klicka här för att ändra mall för rubrikformat</a:t>
            </a:r>
          </a:p>
        </p:txBody>
      </p:sp>
      <p:sp>
        <p:nvSpPr>
          <p:cNvPr id="3" name="Platshållare för bild 2"/>
          <p:cNvSpPr>
            <a:spLocks noGrp="1"/>
          </p:cNvSpPr>
          <p:nvPr>
            <p:ph type="pic" idx="1"/>
          </p:nvPr>
        </p:nvSpPr>
        <p:spPr>
          <a:xfrm>
            <a:off x="1820863" y="612775"/>
            <a:ext cx="5486400" cy="32353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p:cNvSpPr>
            <a:spLocks noGrp="1"/>
          </p:cNvSpPr>
          <p:nvPr>
            <p:ph type="body" sz="half" idx="2"/>
          </p:nvPr>
        </p:nvSpPr>
        <p:spPr>
          <a:xfrm>
            <a:off x="1839913" y="44910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Tree>
    <p:extLst>
      <p:ext uri="{BB962C8B-B14F-4D97-AF65-F5344CB8AC3E}">
        <p14:creationId xmlns:p14="http://schemas.microsoft.com/office/powerpoint/2010/main" val="445438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981075" y="274638"/>
            <a:ext cx="7172326" cy="1143000"/>
          </a:xfrm>
          <a:prstGeom prst="rect">
            <a:avLst/>
          </a:prstGeom>
        </p:spPr>
        <p:txBody>
          <a:bodyPr vert="horz" lIns="91440" tIns="45720" rIns="91440" bIns="45720" rtlCol="0" anchor="ctr">
            <a:normAutofit/>
          </a:bodyPr>
          <a:lstStyle/>
          <a:p>
            <a:r>
              <a:rPr lang="sv-SE" dirty="0"/>
              <a:t>Klicka här för att ändra format</a:t>
            </a:r>
          </a:p>
        </p:txBody>
      </p:sp>
      <p:sp>
        <p:nvSpPr>
          <p:cNvPr id="3" name="Platshållare för text 2"/>
          <p:cNvSpPr>
            <a:spLocks noGrp="1"/>
          </p:cNvSpPr>
          <p:nvPr>
            <p:ph type="body" idx="1"/>
          </p:nvPr>
        </p:nvSpPr>
        <p:spPr>
          <a:xfrm>
            <a:off x="981074" y="1600200"/>
            <a:ext cx="7172325" cy="3695699"/>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7" name="Bildobjekt 6"/>
          <p:cNvPicPr>
            <a:picLocks/>
          </p:cNvPicPr>
          <p:nvPr userDrawn="1"/>
        </p:nvPicPr>
        <p:blipFill>
          <a:blip r:embed="rId14">
            <a:extLst>
              <a:ext uri="{28A0092B-C50C-407E-A947-70E740481C1C}">
                <a14:useLocalDpi xmlns:a14="http://schemas.microsoft.com/office/drawing/2010/main" val="0"/>
              </a:ext>
            </a:extLst>
          </a:blip>
          <a:stretch>
            <a:fillRect/>
          </a:stretch>
        </p:blipFill>
        <p:spPr>
          <a:xfrm>
            <a:off x="-2" y="6138000"/>
            <a:ext cx="9144001" cy="473114"/>
          </a:xfrm>
          <a:prstGeom prst="rect">
            <a:avLst/>
          </a:prstGeom>
        </p:spPr>
      </p:pic>
      <p:pic>
        <p:nvPicPr>
          <p:cNvPr id="8" name="Bildobjekt 7"/>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753350" y="5662207"/>
            <a:ext cx="1180734" cy="475793"/>
          </a:xfrm>
          <a:prstGeom prst="rect">
            <a:avLst/>
          </a:prstGeom>
        </p:spPr>
      </p:pic>
    </p:spTree>
    <p:extLst>
      <p:ext uri="{BB962C8B-B14F-4D97-AF65-F5344CB8AC3E}">
        <p14:creationId xmlns:p14="http://schemas.microsoft.com/office/powerpoint/2010/main" val="1415223445"/>
      </p:ext>
    </p:extLst>
  </p:cSld>
  <p:clrMap bg1="lt1" tx1="dk1" bg2="lt2" tx2="dk2" accent1="accent1" accent2="accent2" accent3="accent3" accent4="accent4" accent5="accent5" accent6="accent6" hlink="hlink" folHlink="folHlink"/>
  <p:sldLayoutIdLst>
    <p:sldLayoutId id="2147484830" r:id="rId1"/>
    <p:sldLayoutId id="2147484831" r:id="rId2"/>
    <p:sldLayoutId id="2147484832" r:id="rId3"/>
    <p:sldLayoutId id="2147484833" r:id="rId4"/>
    <p:sldLayoutId id="2147484834" r:id="rId5"/>
    <p:sldLayoutId id="2147484835" r:id="rId6"/>
    <p:sldLayoutId id="2147484836" r:id="rId7"/>
    <p:sldLayoutId id="2147484837" r:id="rId8"/>
    <p:sldLayoutId id="2147484838" r:id="rId9"/>
    <p:sldLayoutId id="2147484839" r:id="rId10"/>
    <p:sldLayoutId id="2147484840" r:id="rId11"/>
    <p:sldLayoutId id="2147484828" r:id="rId12"/>
  </p:sldLayoutIdLst>
  <p:hf sldNum="0" hdr="0"/>
  <p:txStyles>
    <p:titleStyle>
      <a:lvl1pPr algn="ctr" defTabSz="914400" rtl="0" eaLnBrk="1" latinLnBrk="0" hangingPunct="1">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descr="Tal">
            <a:extLst>
              <a:ext uri="{FF2B5EF4-FFF2-40B4-BE49-F238E27FC236}">
                <a16:creationId xmlns:a16="http://schemas.microsoft.com/office/drawing/2014/main" id="{D92FB94E-73F7-4506-A82E-07A1AE225DC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 y="0"/>
            <a:ext cx="9688750" cy="6520584"/>
          </a:xfrm>
          <a:prstGeom prst="rect">
            <a:avLst/>
          </a:prstGeom>
        </p:spPr>
      </p:pic>
      <p:sp>
        <p:nvSpPr>
          <p:cNvPr id="2" name="textruta 1">
            <a:extLst>
              <a:ext uri="{FF2B5EF4-FFF2-40B4-BE49-F238E27FC236}">
                <a16:creationId xmlns:a16="http://schemas.microsoft.com/office/drawing/2014/main" id="{A7743359-E41E-4E48-AF2B-2569A031F833}"/>
              </a:ext>
            </a:extLst>
          </p:cNvPr>
          <p:cNvSpPr txBox="1"/>
          <p:nvPr/>
        </p:nvSpPr>
        <p:spPr>
          <a:xfrm>
            <a:off x="1478604" y="1614791"/>
            <a:ext cx="6585626" cy="2215991"/>
          </a:xfrm>
          <a:prstGeom prst="rect">
            <a:avLst/>
          </a:prstGeom>
          <a:noFill/>
        </p:spPr>
        <p:txBody>
          <a:bodyPr wrap="square" rtlCol="0">
            <a:spAutoFit/>
          </a:bodyPr>
          <a:lstStyle/>
          <a:p>
            <a:r>
              <a:rPr lang="sv-SE" b="1" dirty="0">
                <a:solidFill>
                  <a:schemeClr val="bg1"/>
                </a:solidFill>
              </a:rPr>
              <a:t>Förhållningsregler gruppdiskussion:</a:t>
            </a:r>
          </a:p>
          <a:p>
            <a:endParaRPr lang="sv-SE" dirty="0">
              <a:solidFill>
                <a:schemeClr val="bg1"/>
              </a:solidFill>
            </a:endParaRPr>
          </a:p>
          <a:p>
            <a:pPr marL="342900" indent="-342900">
              <a:buFont typeface="Arial" panose="020B0604020202020204" pitchFamily="34" charset="0"/>
              <a:buChar char="•"/>
            </a:pPr>
            <a:r>
              <a:rPr lang="sv-SE" dirty="0">
                <a:solidFill>
                  <a:schemeClr val="bg1"/>
                </a:solidFill>
              </a:rPr>
              <a:t>Visa respekt för varandra.</a:t>
            </a:r>
          </a:p>
          <a:p>
            <a:pPr marL="342900" indent="-342900">
              <a:buFont typeface="Arial" panose="020B0604020202020204" pitchFamily="34" charset="0"/>
              <a:buChar char="•"/>
            </a:pPr>
            <a:r>
              <a:rPr lang="sv-SE" dirty="0">
                <a:solidFill>
                  <a:schemeClr val="bg1"/>
                </a:solidFill>
              </a:rPr>
              <a:t>Var nyfiken på vad andra har att säga.</a:t>
            </a:r>
          </a:p>
          <a:p>
            <a:pPr marL="342900" indent="-342900">
              <a:buFont typeface="Arial" panose="020B0604020202020204" pitchFamily="34" charset="0"/>
              <a:buChar char="•"/>
            </a:pPr>
            <a:r>
              <a:rPr lang="sv-SE" dirty="0">
                <a:solidFill>
                  <a:schemeClr val="bg1"/>
                </a:solidFill>
              </a:rPr>
              <a:t>Respektera andras upplevelser som sanna för dem.</a:t>
            </a:r>
          </a:p>
          <a:p>
            <a:pPr marL="342900" indent="-342900">
              <a:buFont typeface="Arial" panose="020B0604020202020204" pitchFamily="34" charset="0"/>
              <a:buChar char="•"/>
            </a:pPr>
            <a:r>
              <a:rPr lang="sv-SE" dirty="0">
                <a:solidFill>
                  <a:schemeClr val="bg1"/>
                </a:solidFill>
              </a:rPr>
              <a:t>Det finns inte alltid </a:t>
            </a:r>
            <a:r>
              <a:rPr lang="sv-SE" i="1" dirty="0">
                <a:solidFill>
                  <a:schemeClr val="bg1"/>
                </a:solidFill>
              </a:rPr>
              <a:t>ett</a:t>
            </a:r>
            <a:r>
              <a:rPr lang="sv-SE" dirty="0">
                <a:solidFill>
                  <a:schemeClr val="bg1"/>
                </a:solidFill>
              </a:rPr>
              <a:t> rätt svar.</a:t>
            </a:r>
          </a:p>
        </p:txBody>
      </p:sp>
    </p:spTree>
    <p:extLst>
      <p:ext uri="{BB962C8B-B14F-4D97-AF65-F5344CB8AC3E}">
        <p14:creationId xmlns:p14="http://schemas.microsoft.com/office/powerpoint/2010/main" val="1872720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74F71AA-F41D-4713-988D-3DCA1A7D6915}"/>
              </a:ext>
            </a:extLst>
          </p:cNvPr>
          <p:cNvSpPr>
            <a:spLocks noGrp="1"/>
          </p:cNvSpPr>
          <p:nvPr>
            <p:ph type="title"/>
          </p:nvPr>
        </p:nvSpPr>
        <p:spPr>
          <a:xfrm>
            <a:off x="128427" y="0"/>
            <a:ext cx="8887146" cy="1143000"/>
          </a:xfrm>
        </p:spPr>
        <p:txBody>
          <a:bodyPr>
            <a:normAutofit fontScale="90000"/>
          </a:bodyPr>
          <a:lstStyle/>
          <a:p>
            <a:r>
              <a:rPr lang="sv-SE" dirty="0"/>
              <a:t>5 huskurer för psykisk hälsa, arbetslivet</a:t>
            </a:r>
          </a:p>
        </p:txBody>
      </p:sp>
      <p:pic>
        <p:nvPicPr>
          <p:cNvPr id="3" name="Bildobjekt 2">
            <a:extLst>
              <a:ext uri="{FF2B5EF4-FFF2-40B4-BE49-F238E27FC236}">
                <a16:creationId xmlns:a16="http://schemas.microsoft.com/office/drawing/2014/main" id="{0C167869-14BE-4E65-AEA9-F4626C5A3CF6}"/>
              </a:ext>
            </a:extLst>
          </p:cNvPr>
          <p:cNvPicPr>
            <a:picLocks noChangeAspect="1"/>
          </p:cNvPicPr>
          <p:nvPr/>
        </p:nvPicPr>
        <p:blipFill rotWithShape="1">
          <a:blip r:embed="rId3"/>
          <a:srcRect l="3576" t="1363" r="14397" b="1588"/>
          <a:stretch/>
        </p:blipFill>
        <p:spPr>
          <a:xfrm>
            <a:off x="237500" y="1122993"/>
            <a:ext cx="4983930" cy="4612014"/>
          </a:xfrm>
          <a:prstGeom prst="rect">
            <a:avLst/>
          </a:prstGeom>
        </p:spPr>
      </p:pic>
      <p:sp>
        <p:nvSpPr>
          <p:cNvPr id="4" name="textruta 3">
            <a:extLst>
              <a:ext uri="{FF2B5EF4-FFF2-40B4-BE49-F238E27FC236}">
                <a16:creationId xmlns:a16="http://schemas.microsoft.com/office/drawing/2014/main" id="{40E0F33B-7409-432D-B62F-0A4813AA6B50}"/>
              </a:ext>
            </a:extLst>
          </p:cNvPr>
          <p:cNvSpPr txBox="1"/>
          <p:nvPr/>
        </p:nvSpPr>
        <p:spPr>
          <a:xfrm>
            <a:off x="1726058" y="5752518"/>
            <a:ext cx="4407614" cy="369332"/>
          </a:xfrm>
          <a:prstGeom prst="rect">
            <a:avLst/>
          </a:prstGeom>
          <a:noFill/>
        </p:spPr>
        <p:txBody>
          <a:bodyPr wrap="square" rtlCol="0">
            <a:spAutoFit/>
          </a:bodyPr>
          <a:lstStyle/>
          <a:p>
            <a:r>
              <a:rPr lang="sv-SE" sz="1800" i="1" dirty="0"/>
              <a:t>Kraftsamling psykisk hälsa, SKR.</a:t>
            </a:r>
          </a:p>
        </p:txBody>
      </p:sp>
      <p:pic>
        <p:nvPicPr>
          <p:cNvPr id="5" name="Bildobjekt 4">
            <a:extLst>
              <a:ext uri="{FF2B5EF4-FFF2-40B4-BE49-F238E27FC236}">
                <a16:creationId xmlns:a16="http://schemas.microsoft.com/office/drawing/2014/main" id="{A711DEFC-356E-4D0B-BB7A-D342738BD0CF}"/>
              </a:ext>
            </a:extLst>
          </p:cNvPr>
          <p:cNvPicPr>
            <a:picLocks noChangeAspect="1"/>
          </p:cNvPicPr>
          <p:nvPr/>
        </p:nvPicPr>
        <p:blipFill>
          <a:blip r:embed="rId4"/>
          <a:stretch>
            <a:fillRect/>
          </a:stretch>
        </p:blipFill>
        <p:spPr>
          <a:xfrm>
            <a:off x="5330503" y="2041617"/>
            <a:ext cx="3685070" cy="2621855"/>
          </a:xfrm>
          <a:prstGeom prst="rect">
            <a:avLst/>
          </a:prstGeom>
        </p:spPr>
      </p:pic>
    </p:spTree>
    <p:extLst>
      <p:ext uri="{BB962C8B-B14F-4D97-AF65-F5344CB8AC3E}">
        <p14:creationId xmlns:p14="http://schemas.microsoft.com/office/powerpoint/2010/main" val="4164657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74F71AA-F41D-4713-988D-3DCA1A7D6915}"/>
              </a:ext>
            </a:extLst>
          </p:cNvPr>
          <p:cNvSpPr>
            <a:spLocks noGrp="1"/>
          </p:cNvSpPr>
          <p:nvPr>
            <p:ph type="title"/>
          </p:nvPr>
        </p:nvSpPr>
        <p:spPr>
          <a:xfrm>
            <a:off x="128427" y="0"/>
            <a:ext cx="8887146" cy="1143000"/>
          </a:xfrm>
        </p:spPr>
        <p:txBody>
          <a:bodyPr>
            <a:normAutofit/>
          </a:bodyPr>
          <a:lstStyle/>
          <a:p>
            <a:r>
              <a:rPr lang="sv-SE" dirty="0"/>
              <a:t>1. Bli andfådd minst varannan dag!</a:t>
            </a:r>
          </a:p>
        </p:txBody>
      </p:sp>
      <p:sp>
        <p:nvSpPr>
          <p:cNvPr id="5" name="Rektangel 4">
            <a:extLst>
              <a:ext uri="{FF2B5EF4-FFF2-40B4-BE49-F238E27FC236}">
                <a16:creationId xmlns:a16="http://schemas.microsoft.com/office/drawing/2014/main" id="{3A35BA6A-870B-4154-B83D-530E2D0A2F84}"/>
              </a:ext>
            </a:extLst>
          </p:cNvPr>
          <p:cNvSpPr/>
          <p:nvPr/>
        </p:nvSpPr>
        <p:spPr>
          <a:xfrm>
            <a:off x="4433103" y="1988041"/>
            <a:ext cx="3980583" cy="2569934"/>
          </a:xfrm>
          <a:prstGeom prst="rect">
            <a:avLst/>
          </a:prstGeom>
        </p:spPr>
        <p:txBody>
          <a:bodyPr wrap="square">
            <a:spAutoFit/>
          </a:bodyPr>
          <a:lstStyle/>
          <a:p>
            <a:r>
              <a:rPr lang="sv-SE" dirty="0">
                <a:latin typeface="+mj-lt"/>
              </a:rPr>
              <a:t>Visste du att rörelse är ett av de mest kraftfulla verktygen för att stärka sin psykiska hälsa? Fysisk aktivitet minskar stressnivåer, hjälper oss reglera känslor och minskar risken att drabbas av depression.</a:t>
            </a:r>
          </a:p>
        </p:txBody>
      </p:sp>
      <p:pic>
        <p:nvPicPr>
          <p:cNvPr id="6" name="Bildobjekt 5">
            <a:extLst>
              <a:ext uri="{FF2B5EF4-FFF2-40B4-BE49-F238E27FC236}">
                <a16:creationId xmlns:a16="http://schemas.microsoft.com/office/drawing/2014/main" id="{9D61D58C-6E5D-4834-A493-3783DEE304BA}"/>
              </a:ext>
            </a:extLst>
          </p:cNvPr>
          <p:cNvPicPr>
            <a:picLocks noChangeAspect="1"/>
          </p:cNvPicPr>
          <p:nvPr/>
        </p:nvPicPr>
        <p:blipFill rotWithShape="1">
          <a:blip r:embed="rId3"/>
          <a:srcRect l="4667" t="9112" r="10648" b="10106"/>
          <a:stretch/>
        </p:blipFill>
        <p:spPr>
          <a:xfrm>
            <a:off x="788742" y="1548645"/>
            <a:ext cx="3471296" cy="3259789"/>
          </a:xfrm>
          <a:prstGeom prst="rect">
            <a:avLst/>
          </a:prstGeom>
        </p:spPr>
      </p:pic>
      <p:sp>
        <p:nvSpPr>
          <p:cNvPr id="3" name="textruta 2">
            <a:extLst>
              <a:ext uri="{FF2B5EF4-FFF2-40B4-BE49-F238E27FC236}">
                <a16:creationId xmlns:a16="http://schemas.microsoft.com/office/drawing/2014/main" id="{E10A9738-DCB7-4E28-8549-8FD0AC45D5A3}"/>
              </a:ext>
            </a:extLst>
          </p:cNvPr>
          <p:cNvSpPr txBox="1"/>
          <p:nvPr/>
        </p:nvSpPr>
        <p:spPr>
          <a:xfrm>
            <a:off x="369477" y="4895184"/>
            <a:ext cx="8127252" cy="1015663"/>
          </a:xfrm>
          <a:prstGeom prst="rect">
            <a:avLst/>
          </a:prstGeom>
          <a:noFill/>
        </p:spPr>
        <p:txBody>
          <a:bodyPr wrap="square" rtlCol="0">
            <a:spAutoFit/>
          </a:bodyPr>
          <a:lstStyle/>
          <a:p>
            <a:pPr algn="ctr"/>
            <a:r>
              <a:rPr lang="sv-SE" sz="2000" i="1" dirty="0">
                <a:solidFill>
                  <a:schemeClr val="accent1"/>
                </a:solidFill>
              </a:rPr>
              <a:t>Behöver vi öka vår fysiska aktivitet på vår arbetsplats? I så fall, hur skulle det kunna ske? (under arbetsdagen eller i samband med den.) Hur kan vi uppmuntra varandra att vara mer fysiskt aktiva tillsammans eller enskilt?</a:t>
            </a:r>
          </a:p>
        </p:txBody>
      </p:sp>
    </p:spTree>
    <p:extLst>
      <p:ext uri="{BB962C8B-B14F-4D97-AF65-F5344CB8AC3E}">
        <p14:creationId xmlns:p14="http://schemas.microsoft.com/office/powerpoint/2010/main" val="3509485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74F71AA-F41D-4713-988D-3DCA1A7D6915}"/>
              </a:ext>
            </a:extLst>
          </p:cNvPr>
          <p:cNvSpPr>
            <a:spLocks noGrp="1"/>
          </p:cNvSpPr>
          <p:nvPr>
            <p:ph type="title"/>
          </p:nvPr>
        </p:nvSpPr>
        <p:spPr>
          <a:xfrm>
            <a:off x="128427" y="0"/>
            <a:ext cx="8887146" cy="1143000"/>
          </a:xfrm>
        </p:spPr>
        <p:txBody>
          <a:bodyPr>
            <a:normAutofit/>
          </a:bodyPr>
          <a:lstStyle/>
          <a:p>
            <a:r>
              <a:rPr lang="sv-SE" dirty="0"/>
              <a:t>2. Skapa tid för återhämtning!</a:t>
            </a:r>
          </a:p>
        </p:txBody>
      </p:sp>
      <p:sp>
        <p:nvSpPr>
          <p:cNvPr id="5" name="Rektangel 4">
            <a:extLst>
              <a:ext uri="{FF2B5EF4-FFF2-40B4-BE49-F238E27FC236}">
                <a16:creationId xmlns:a16="http://schemas.microsoft.com/office/drawing/2014/main" id="{3A35BA6A-870B-4154-B83D-530E2D0A2F84}"/>
              </a:ext>
            </a:extLst>
          </p:cNvPr>
          <p:cNvSpPr/>
          <p:nvPr/>
        </p:nvSpPr>
        <p:spPr>
          <a:xfrm>
            <a:off x="4572000" y="1967061"/>
            <a:ext cx="4081246" cy="2923877"/>
          </a:xfrm>
          <a:prstGeom prst="rect">
            <a:avLst/>
          </a:prstGeom>
        </p:spPr>
        <p:txBody>
          <a:bodyPr wrap="square">
            <a:spAutoFit/>
          </a:bodyPr>
          <a:lstStyle/>
          <a:p>
            <a:r>
              <a:rPr lang="sv-SE" dirty="0"/>
              <a:t>Återhämtning – Många har upplevt att de känner sig trötta i både huvud och kropp under och efter en arbetsdag. Båda delar behöver återhämtning efter t ex stillasittande vid skärmar eller upprepade rörelsemönster. </a:t>
            </a:r>
          </a:p>
        </p:txBody>
      </p:sp>
      <p:pic>
        <p:nvPicPr>
          <p:cNvPr id="3" name="Bildobjekt 2">
            <a:extLst>
              <a:ext uri="{FF2B5EF4-FFF2-40B4-BE49-F238E27FC236}">
                <a16:creationId xmlns:a16="http://schemas.microsoft.com/office/drawing/2014/main" id="{82799248-3916-4DFA-B8B2-16963813DAE3}"/>
              </a:ext>
            </a:extLst>
          </p:cNvPr>
          <p:cNvPicPr>
            <a:picLocks noChangeAspect="1"/>
          </p:cNvPicPr>
          <p:nvPr/>
        </p:nvPicPr>
        <p:blipFill rotWithShape="1">
          <a:blip r:embed="rId3"/>
          <a:srcRect l="10404" t="11268" r="10404"/>
          <a:stretch/>
        </p:blipFill>
        <p:spPr>
          <a:xfrm>
            <a:off x="1023188" y="1861203"/>
            <a:ext cx="3356659" cy="3135594"/>
          </a:xfrm>
          <a:prstGeom prst="rect">
            <a:avLst/>
          </a:prstGeom>
        </p:spPr>
      </p:pic>
      <p:sp>
        <p:nvSpPr>
          <p:cNvPr id="6" name="textruta 5">
            <a:extLst>
              <a:ext uri="{FF2B5EF4-FFF2-40B4-BE49-F238E27FC236}">
                <a16:creationId xmlns:a16="http://schemas.microsoft.com/office/drawing/2014/main" id="{AF808290-4206-4EA9-A6D0-5B20389720DC}"/>
              </a:ext>
            </a:extLst>
          </p:cNvPr>
          <p:cNvSpPr txBox="1"/>
          <p:nvPr/>
        </p:nvSpPr>
        <p:spPr>
          <a:xfrm>
            <a:off x="569708" y="5196049"/>
            <a:ext cx="8127252" cy="707886"/>
          </a:xfrm>
          <a:prstGeom prst="rect">
            <a:avLst/>
          </a:prstGeom>
          <a:noFill/>
        </p:spPr>
        <p:txBody>
          <a:bodyPr wrap="square" rtlCol="0">
            <a:spAutoFit/>
          </a:bodyPr>
          <a:lstStyle/>
          <a:p>
            <a:pPr algn="ctr"/>
            <a:r>
              <a:rPr lang="sv-SE" sz="2000" i="1" dirty="0">
                <a:solidFill>
                  <a:schemeClr val="accent1"/>
                </a:solidFill>
              </a:rPr>
              <a:t>Fundera enskilt: Vad behöver jag för att få återhämtning och energi på jobbet?</a:t>
            </a:r>
          </a:p>
          <a:p>
            <a:pPr algn="ctr"/>
            <a:r>
              <a:rPr lang="sv-SE" sz="2000" i="1" dirty="0">
                <a:solidFill>
                  <a:schemeClr val="accent1"/>
                </a:solidFill>
              </a:rPr>
              <a:t>I grupp: Hur kan vi hjälpas åt för att få till återhämtning?  </a:t>
            </a:r>
          </a:p>
        </p:txBody>
      </p:sp>
    </p:spTree>
    <p:extLst>
      <p:ext uri="{BB962C8B-B14F-4D97-AF65-F5344CB8AC3E}">
        <p14:creationId xmlns:p14="http://schemas.microsoft.com/office/powerpoint/2010/main" val="3501613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74F71AA-F41D-4713-988D-3DCA1A7D6915}"/>
              </a:ext>
            </a:extLst>
          </p:cNvPr>
          <p:cNvSpPr>
            <a:spLocks noGrp="1"/>
          </p:cNvSpPr>
          <p:nvPr>
            <p:ph type="title"/>
          </p:nvPr>
        </p:nvSpPr>
        <p:spPr>
          <a:xfrm>
            <a:off x="128427" y="0"/>
            <a:ext cx="8887146" cy="1143000"/>
          </a:xfrm>
        </p:spPr>
        <p:txBody>
          <a:bodyPr>
            <a:normAutofit/>
          </a:bodyPr>
          <a:lstStyle/>
          <a:p>
            <a:r>
              <a:rPr lang="sv-SE" dirty="0"/>
              <a:t>3. Prata med någon varje vecka!</a:t>
            </a:r>
          </a:p>
        </p:txBody>
      </p:sp>
      <p:sp>
        <p:nvSpPr>
          <p:cNvPr id="5" name="Rektangel 4">
            <a:extLst>
              <a:ext uri="{FF2B5EF4-FFF2-40B4-BE49-F238E27FC236}">
                <a16:creationId xmlns:a16="http://schemas.microsoft.com/office/drawing/2014/main" id="{3A35BA6A-870B-4154-B83D-530E2D0A2F84}"/>
              </a:ext>
            </a:extLst>
          </p:cNvPr>
          <p:cNvSpPr/>
          <p:nvPr/>
        </p:nvSpPr>
        <p:spPr>
          <a:xfrm>
            <a:off x="3974733" y="2476738"/>
            <a:ext cx="4572000" cy="1508105"/>
          </a:xfrm>
          <a:prstGeom prst="rect">
            <a:avLst/>
          </a:prstGeom>
        </p:spPr>
        <p:txBody>
          <a:bodyPr>
            <a:spAutoFit/>
          </a:bodyPr>
          <a:lstStyle/>
          <a:p>
            <a:r>
              <a:rPr lang="sv-SE" dirty="0"/>
              <a:t>Relationer är en av de viktigaste skyddsfaktorerna för psykisk hälsa och grunden till vår livsglädje, vilket motverkar oro och nedstämdhet.</a:t>
            </a:r>
          </a:p>
        </p:txBody>
      </p:sp>
      <p:pic>
        <p:nvPicPr>
          <p:cNvPr id="3" name="Bildobjekt 2">
            <a:extLst>
              <a:ext uri="{FF2B5EF4-FFF2-40B4-BE49-F238E27FC236}">
                <a16:creationId xmlns:a16="http://schemas.microsoft.com/office/drawing/2014/main" id="{94C5689E-44B1-4AC4-974B-6EB3BF47A486}"/>
              </a:ext>
            </a:extLst>
          </p:cNvPr>
          <p:cNvPicPr>
            <a:picLocks noChangeAspect="1"/>
          </p:cNvPicPr>
          <p:nvPr/>
        </p:nvPicPr>
        <p:blipFill rotWithShape="1">
          <a:blip r:embed="rId3"/>
          <a:srcRect l="20307" t="7022" r="17283" b="15805"/>
          <a:stretch/>
        </p:blipFill>
        <p:spPr>
          <a:xfrm>
            <a:off x="1041720" y="1741166"/>
            <a:ext cx="2720051" cy="3211337"/>
          </a:xfrm>
          <a:prstGeom prst="rect">
            <a:avLst/>
          </a:prstGeom>
        </p:spPr>
      </p:pic>
      <p:sp>
        <p:nvSpPr>
          <p:cNvPr id="6" name="textruta 5">
            <a:extLst>
              <a:ext uri="{FF2B5EF4-FFF2-40B4-BE49-F238E27FC236}">
                <a16:creationId xmlns:a16="http://schemas.microsoft.com/office/drawing/2014/main" id="{23D5CDD2-DBD3-40DE-9C2E-6EDE5BDD6492}"/>
              </a:ext>
            </a:extLst>
          </p:cNvPr>
          <p:cNvSpPr txBox="1"/>
          <p:nvPr/>
        </p:nvSpPr>
        <p:spPr>
          <a:xfrm>
            <a:off x="569708" y="5127057"/>
            <a:ext cx="8127252" cy="707886"/>
          </a:xfrm>
          <a:prstGeom prst="rect">
            <a:avLst/>
          </a:prstGeom>
          <a:noFill/>
        </p:spPr>
        <p:txBody>
          <a:bodyPr wrap="square" rtlCol="0">
            <a:spAutoFit/>
          </a:bodyPr>
          <a:lstStyle/>
          <a:p>
            <a:pPr algn="ctr"/>
            <a:r>
              <a:rPr lang="sv-SE" sz="2000" i="1" dirty="0">
                <a:solidFill>
                  <a:schemeClr val="accent1"/>
                </a:solidFill>
              </a:rPr>
              <a:t>Hur kan vi skapa positiva relationer till varandra? Har vi utrymme inom arbetet att stärka vår gemenskap och samhörighet?</a:t>
            </a:r>
          </a:p>
        </p:txBody>
      </p:sp>
    </p:spTree>
    <p:extLst>
      <p:ext uri="{BB962C8B-B14F-4D97-AF65-F5344CB8AC3E}">
        <p14:creationId xmlns:p14="http://schemas.microsoft.com/office/powerpoint/2010/main" val="1295638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74F71AA-F41D-4713-988D-3DCA1A7D6915}"/>
              </a:ext>
            </a:extLst>
          </p:cNvPr>
          <p:cNvSpPr>
            <a:spLocks noGrp="1"/>
          </p:cNvSpPr>
          <p:nvPr>
            <p:ph type="title"/>
          </p:nvPr>
        </p:nvSpPr>
        <p:spPr>
          <a:xfrm>
            <a:off x="128427" y="0"/>
            <a:ext cx="8887146" cy="1143000"/>
          </a:xfrm>
        </p:spPr>
        <p:txBody>
          <a:bodyPr>
            <a:normAutofit/>
          </a:bodyPr>
          <a:lstStyle/>
          <a:p>
            <a:r>
              <a:rPr lang="sv-SE" dirty="0"/>
              <a:t>4. Följ ditt hjärta!</a:t>
            </a:r>
          </a:p>
        </p:txBody>
      </p:sp>
      <p:sp>
        <p:nvSpPr>
          <p:cNvPr id="5" name="Rektangel 4">
            <a:extLst>
              <a:ext uri="{FF2B5EF4-FFF2-40B4-BE49-F238E27FC236}">
                <a16:creationId xmlns:a16="http://schemas.microsoft.com/office/drawing/2014/main" id="{3A35BA6A-870B-4154-B83D-530E2D0A2F84}"/>
              </a:ext>
            </a:extLst>
          </p:cNvPr>
          <p:cNvSpPr/>
          <p:nvPr/>
        </p:nvSpPr>
        <p:spPr>
          <a:xfrm>
            <a:off x="3470098" y="1874854"/>
            <a:ext cx="4912283" cy="2569934"/>
          </a:xfrm>
          <a:prstGeom prst="rect">
            <a:avLst/>
          </a:prstGeom>
        </p:spPr>
        <p:txBody>
          <a:bodyPr wrap="square">
            <a:spAutoFit/>
          </a:bodyPr>
          <a:lstStyle/>
          <a:p>
            <a:r>
              <a:rPr lang="sv-SE" dirty="0"/>
              <a:t>Vi fokuserar ofta på tillfälliga belöningar och låter oss styras av vad vi tror att andra förväntar sig av oss, både inom arbetslivet och som människa. Försök i stället utgå ifrån vad du tycker känns meningsfullt och vad som ger dig energi – ditt liv ska kännas rätt för dig!</a:t>
            </a:r>
          </a:p>
        </p:txBody>
      </p:sp>
      <p:pic>
        <p:nvPicPr>
          <p:cNvPr id="3" name="Bildobjekt 2">
            <a:extLst>
              <a:ext uri="{FF2B5EF4-FFF2-40B4-BE49-F238E27FC236}">
                <a16:creationId xmlns:a16="http://schemas.microsoft.com/office/drawing/2014/main" id="{CF9D4979-008D-4DF4-BE71-33A94A945315}"/>
              </a:ext>
            </a:extLst>
          </p:cNvPr>
          <p:cNvPicPr>
            <a:picLocks noChangeAspect="1"/>
          </p:cNvPicPr>
          <p:nvPr/>
        </p:nvPicPr>
        <p:blipFill rotWithShape="1">
          <a:blip r:embed="rId3"/>
          <a:srcRect l="20572" t="5234" r="9840" b="6839"/>
          <a:stretch/>
        </p:blipFill>
        <p:spPr>
          <a:xfrm>
            <a:off x="891250" y="1579876"/>
            <a:ext cx="2326512" cy="3483980"/>
          </a:xfrm>
          <a:prstGeom prst="rect">
            <a:avLst/>
          </a:prstGeom>
        </p:spPr>
      </p:pic>
      <p:sp>
        <p:nvSpPr>
          <p:cNvPr id="6" name="textruta 5">
            <a:extLst>
              <a:ext uri="{FF2B5EF4-FFF2-40B4-BE49-F238E27FC236}">
                <a16:creationId xmlns:a16="http://schemas.microsoft.com/office/drawing/2014/main" id="{12EA2D3E-CF74-4BEB-9752-795E92163DCF}"/>
              </a:ext>
            </a:extLst>
          </p:cNvPr>
          <p:cNvSpPr txBox="1"/>
          <p:nvPr/>
        </p:nvSpPr>
        <p:spPr>
          <a:xfrm>
            <a:off x="508374" y="5120103"/>
            <a:ext cx="8127252" cy="1015663"/>
          </a:xfrm>
          <a:prstGeom prst="rect">
            <a:avLst/>
          </a:prstGeom>
          <a:noFill/>
        </p:spPr>
        <p:txBody>
          <a:bodyPr wrap="square" rtlCol="0">
            <a:spAutoFit/>
          </a:bodyPr>
          <a:lstStyle/>
          <a:p>
            <a:pPr algn="ctr"/>
            <a:r>
              <a:rPr lang="sv-SE" sz="2000" i="1" dirty="0">
                <a:solidFill>
                  <a:schemeClr val="accent1"/>
                </a:solidFill>
              </a:rPr>
              <a:t>Fundera enskilt: Vad finner du meningsfullt med ditt arbete? Hur kommer det sig att du hamnat där du är just nu?</a:t>
            </a:r>
          </a:p>
          <a:p>
            <a:pPr algn="ctr"/>
            <a:r>
              <a:rPr lang="sv-SE" sz="2000" i="1" dirty="0">
                <a:solidFill>
                  <a:schemeClr val="accent1"/>
                </a:solidFill>
              </a:rPr>
              <a:t>Om man vill – dela med sig av sina tankar i arbetsgruppen.</a:t>
            </a:r>
          </a:p>
        </p:txBody>
      </p:sp>
    </p:spTree>
    <p:extLst>
      <p:ext uri="{BB962C8B-B14F-4D97-AF65-F5344CB8AC3E}">
        <p14:creationId xmlns:p14="http://schemas.microsoft.com/office/powerpoint/2010/main" val="2466155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74F71AA-F41D-4713-988D-3DCA1A7D6915}"/>
              </a:ext>
            </a:extLst>
          </p:cNvPr>
          <p:cNvSpPr>
            <a:spLocks noGrp="1"/>
          </p:cNvSpPr>
          <p:nvPr>
            <p:ph type="title"/>
          </p:nvPr>
        </p:nvSpPr>
        <p:spPr>
          <a:xfrm>
            <a:off x="128427" y="0"/>
            <a:ext cx="8887146" cy="1143000"/>
          </a:xfrm>
        </p:spPr>
        <p:txBody>
          <a:bodyPr>
            <a:normAutofit/>
          </a:bodyPr>
          <a:lstStyle/>
          <a:p>
            <a:r>
              <a:rPr lang="sv-SE" dirty="0"/>
              <a:t>5. Tro inte på allt du tänker!</a:t>
            </a:r>
          </a:p>
        </p:txBody>
      </p:sp>
      <p:sp>
        <p:nvSpPr>
          <p:cNvPr id="3" name="Rektangel 2">
            <a:extLst>
              <a:ext uri="{FF2B5EF4-FFF2-40B4-BE49-F238E27FC236}">
                <a16:creationId xmlns:a16="http://schemas.microsoft.com/office/drawing/2014/main" id="{DBCDAB51-0D43-48F3-B340-1D70BB0BE89D}"/>
              </a:ext>
            </a:extLst>
          </p:cNvPr>
          <p:cNvSpPr/>
          <p:nvPr/>
        </p:nvSpPr>
        <p:spPr>
          <a:xfrm>
            <a:off x="4484767" y="1720295"/>
            <a:ext cx="4097860" cy="1938992"/>
          </a:xfrm>
          <a:prstGeom prst="rect">
            <a:avLst/>
          </a:prstGeom>
        </p:spPr>
        <p:txBody>
          <a:bodyPr wrap="square">
            <a:spAutoFit/>
          </a:bodyPr>
          <a:lstStyle/>
          <a:p>
            <a:r>
              <a:rPr lang="sv-SE" sz="2400" dirty="0"/>
              <a:t>Vi tänker ca 60 000 tankar per dag. Många av dessa tankar är upprepande och det är inte alltid våra tankar stämmer – så ta dem inte för sanning!</a:t>
            </a:r>
          </a:p>
        </p:txBody>
      </p:sp>
      <p:pic>
        <p:nvPicPr>
          <p:cNvPr id="4" name="Bildobjekt 3">
            <a:extLst>
              <a:ext uri="{FF2B5EF4-FFF2-40B4-BE49-F238E27FC236}">
                <a16:creationId xmlns:a16="http://schemas.microsoft.com/office/drawing/2014/main" id="{3DD3D71B-13A4-4B22-BEE7-1425408493E6}"/>
              </a:ext>
            </a:extLst>
          </p:cNvPr>
          <p:cNvPicPr>
            <a:picLocks noChangeAspect="1"/>
          </p:cNvPicPr>
          <p:nvPr/>
        </p:nvPicPr>
        <p:blipFill rotWithShape="1">
          <a:blip r:embed="rId3"/>
          <a:srcRect l="5811" t="19404"/>
          <a:stretch/>
        </p:blipFill>
        <p:spPr>
          <a:xfrm>
            <a:off x="833377" y="1313727"/>
            <a:ext cx="3651390" cy="3093724"/>
          </a:xfrm>
          <a:prstGeom prst="rect">
            <a:avLst/>
          </a:prstGeom>
        </p:spPr>
      </p:pic>
      <p:sp>
        <p:nvSpPr>
          <p:cNvPr id="5" name="textruta 4">
            <a:extLst>
              <a:ext uri="{FF2B5EF4-FFF2-40B4-BE49-F238E27FC236}">
                <a16:creationId xmlns:a16="http://schemas.microsoft.com/office/drawing/2014/main" id="{4AB427FC-33B2-4F42-A071-AEB8495E062D}"/>
              </a:ext>
            </a:extLst>
          </p:cNvPr>
          <p:cNvSpPr txBox="1"/>
          <p:nvPr/>
        </p:nvSpPr>
        <p:spPr>
          <a:xfrm>
            <a:off x="508374" y="4578178"/>
            <a:ext cx="8127252" cy="1323439"/>
          </a:xfrm>
          <a:prstGeom prst="rect">
            <a:avLst/>
          </a:prstGeom>
          <a:noFill/>
        </p:spPr>
        <p:txBody>
          <a:bodyPr wrap="square" rtlCol="0">
            <a:spAutoFit/>
          </a:bodyPr>
          <a:lstStyle/>
          <a:p>
            <a:pPr algn="ctr"/>
            <a:r>
              <a:rPr lang="sv-SE" sz="2000" i="1" dirty="0">
                <a:solidFill>
                  <a:schemeClr val="accent1"/>
                </a:solidFill>
              </a:rPr>
              <a:t>Fundera enskilt: Har du några återkommande negativa tankar? Finns det något positivt du kan tänka och fokusera på för att ”styra bort” från det negativa? </a:t>
            </a:r>
          </a:p>
          <a:p>
            <a:pPr algn="ctr"/>
            <a:r>
              <a:rPr lang="sv-SE" sz="2000" i="1" dirty="0">
                <a:solidFill>
                  <a:schemeClr val="accent1"/>
                </a:solidFill>
              </a:rPr>
              <a:t>Har vi som grupp några återkommande negativa tankar som vi kanske slösar onödigt med energi på? Vad kan vi fokusera  </a:t>
            </a:r>
          </a:p>
        </p:txBody>
      </p:sp>
    </p:spTree>
    <p:extLst>
      <p:ext uri="{BB962C8B-B14F-4D97-AF65-F5344CB8AC3E}">
        <p14:creationId xmlns:p14="http://schemas.microsoft.com/office/powerpoint/2010/main" val="732125831"/>
      </p:ext>
    </p:extLst>
  </p:cSld>
  <p:clrMapOvr>
    <a:masterClrMapping/>
  </p:clrMapOvr>
</p:sld>
</file>

<file path=ppt/theme/theme1.xml><?xml version="1.0" encoding="utf-8"?>
<a:theme xmlns:a="http://schemas.openxmlformats.org/drawingml/2006/main" name="Hjo_kommunvapen">
  <a:themeElements>
    <a:clrScheme name="Hjo kommun">
      <a:dk1>
        <a:sysClr val="windowText" lastClr="000000"/>
      </a:dk1>
      <a:lt1>
        <a:sysClr val="window" lastClr="FFFFFF"/>
      </a:lt1>
      <a:dk2>
        <a:srgbClr val="000000"/>
      </a:dk2>
      <a:lt2>
        <a:srgbClr val="FFFFFF"/>
      </a:lt2>
      <a:accent1>
        <a:srgbClr val="0064BE"/>
      </a:accent1>
      <a:accent2>
        <a:srgbClr val="D7F7F0"/>
      </a:accent2>
      <a:accent3>
        <a:srgbClr val="CED9C3"/>
      </a:accent3>
      <a:accent4>
        <a:srgbClr val="E6E6DA"/>
      </a:accent4>
      <a:accent5>
        <a:srgbClr val="E6FAFF"/>
      </a:accent5>
      <a:accent6>
        <a:srgbClr val="F79646"/>
      </a:accent6>
      <a:hlink>
        <a:srgbClr val="000000"/>
      </a:hlink>
      <a:folHlink>
        <a:srgbClr val="000000"/>
      </a:folHlink>
    </a:clrScheme>
    <a:fontScheme name="Hjo kommun">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UI/_rels/customUI.xml.rels><?xml version="1.0" encoding="UTF-8" standalone="yes"?>
<Relationships xmlns="http://schemas.openxmlformats.org/package/2006/relationships"><Relationship Id="insertpicture" Type="http://schemas.openxmlformats.org/officeDocument/2006/relationships/image" Target="images/insertpicture.ico"/><Relationship Id="Blank" Type="http://schemas.openxmlformats.org/officeDocument/2006/relationships/image" Target="images/Blank.jpg"/><Relationship Id="Pie" Type="http://schemas.openxmlformats.org/officeDocument/2006/relationships/image" Target="images/Pie.ico"/><Relationship Id="Icon" Type="http://schemas.openxmlformats.org/officeDocument/2006/relationships/image" Target="images/Icon.png"/><Relationship Id="Column" Type="http://schemas.openxmlformats.org/officeDocument/2006/relationships/image" Target="images/Column.ico"/><Relationship Id="Line" Type="http://schemas.openxmlformats.org/officeDocument/2006/relationships/image" Target="images/Line.ico"/><Relationship Id="rId" Type="http://schemas.openxmlformats.org/officeDocument/2006/relationships/image" Target="images/Blank0.jpg"/></Relationships>
</file>

<file path=customUI/_rels/customUI14.xml.rels><?xml version="1.0" encoding="UTF-8" standalone="yes"?>
<Relationships xmlns="http://schemas.openxmlformats.org/package/2006/relationships"><Relationship Id="Icon" Type="http://schemas.openxmlformats.org/officeDocument/2006/relationships/image" Target="images/Icon0.png"/></Relationships>
</file>

<file path=customUI/customUI.xml>
</file>

<file path=customUI/customUI14.xml>
</file>

<file path=docProps/app.xml><?xml version="1.0" encoding="utf-8"?>
<Properties xmlns="http://schemas.openxmlformats.org/officeDocument/2006/extended-properties" xmlns:vt="http://schemas.openxmlformats.org/officeDocument/2006/docPropsVTypes">
  <Template>blank</Template>
  <TotalTime>43</TotalTime>
  <Words>844</Words>
  <Application>Microsoft Office PowerPoint</Application>
  <PresentationFormat>Bildspel på skärmen (4:3)</PresentationFormat>
  <Paragraphs>32</Paragraphs>
  <Slides>7</Slides>
  <Notes>6</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7</vt:i4>
      </vt:variant>
    </vt:vector>
  </HeadingPairs>
  <TitlesOfParts>
    <vt:vector size="11" baseType="lpstr">
      <vt:lpstr>Arial</vt:lpstr>
      <vt:lpstr>Calibri</vt:lpstr>
      <vt:lpstr>Gill Sans MT</vt:lpstr>
      <vt:lpstr>Hjo_kommunvapen</vt:lpstr>
      <vt:lpstr>PowerPoint-presentation</vt:lpstr>
      <vt:lpstr>5 huskurer för psykisk hälsa, arbetslivet</vt:lpstr>
      <vt:lpstr>1. Bli andfådd minst varannan dag!</vt:lpstr>
      <vt:lpstr>2. Skapa tid för återhämtning!</vt:lpstr>
      <vt:lpstr>3. Prata med någon varje vecka!</vt:lpstr>
      <vt:lpstr>4. Följ ditt hjärta!</vt:lpstr>
      <vt:lpstr>5. Tro inte på allt du tänker!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 huskurer för psykisk hälsa, arbetslivet</dc:title>
  <dc:creator>Christina von Tell</dc:creator>
  <cp:lastModifiedBy>Christina von Tell</cp:lastModifiedBy>
  <cp:revision>6</cp:revision>
  <dcterms:created xsi:type="dcterms:W3CDTF">2021-10-05T13:32:48Z</dcterms:created>
  <dcterms:modified xsi:type="dcterms:W3CDTF">2021-10-05T14:24:06Z</dcterms:modified>
</cp:coreProperties>
</file>