
<file path=[Content_Types].xml><?xml version="1.0" encoding="utf-8"?>
<Types xmlns="http://schemas.openxmlformats.org/package/2006/content-types">
  <Default Extension="ico" ContentType="image/.ico"/>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customUI/images/Blank.jpg" ContentType="image/.jpg"/>
  <Override PartName="/customUI/images/Icon.png" ContentType="image/.png"/>
  <Override PartName="/customUI/images/Blank0.jpg" ContentType="image/.jpg"/>
  <Override PartName="/customUI/images/Icon0.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4d537d08304b405b" Type="http://schemas.microsoft.com/office/2007/relationships/ui/extensibility" Target="customUI/customUI14.xml"/><Relationship Id="rId2" Type="http://schemas.openxmlformats.org/package/2006/relationships/metadata/thumbnail" Target="docProps/thumbnail.jpeg"/><Relationship Id="rId1" Type="http://schemas.openxmlformats.org/officeDocument/2006/relationships/officeDocument" Target="ppt/presentation.xml"/><Relationship Id="Ra987619bb8a448b1" Type="http://schemas.microsoft.com/office/2006/relationships/ui/extensibility" Target="customUI/customUI.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829" r:id="rId1"/>
  </p:sldMasterIdLst>
  <p:notesMasterIdLst>
    <p:notesMasterId r:id="rId10"/>
  </p:notesMasterIdLst>
  <p:handoutMasterIdLst>
    <p:handoutMasterId r:id="rId11"/>
  </p:handoutMasterIdLst>
  <p:sldIdLst>
    <p:sldId id="260" r:id="rId2"/>
    <p:sldId id="268" r:id="rId3"/>
    <p:sldId id="262" r:id="rId4"/>
    <p:sldId id="264" r:id="rId5"/>
    <p:sldId id="263" r:id="rId6"/>
    <p:sldId id="265" r:id="rId7"/>
    <p:sldId id="266" r:id="rId8"/>
    <p:sldId id="267" r:id="rId9"/>
  </p:sldIdLst>
  <p:sldSz cx="9144000" cy="6858000" type="screen4x3"/>
  <p:notesSz cx="6858000" cy="9144000"/>
  <p:defaultTextStyle>
    <a:defPPr>
      <a:defRPr lang="en-US"/>
    </a:defPPr>
    <a:lvl1pPr marL="0" algn="l" defTabSz="1144956" rtl="0" eaLnBrk="1" latinLnBrk="0" hangingPunct="1">
      <a:defRPr sz="2300" kern="1200">
        <a:solidFill>
          <a:schemeClr val="tx1"/>
        </a:solidFill>
        <a:latin typeface="+mn-lt"/>
        <a:ea typeface="+mn-ea"/>
        <a:cs typeface="+mn-cs"/>
      </a:defRPr>
    </a:lvl1pPr>
    <a:lvl2pPr marL="572477" algn="l" defTabSz="1144956" rtl="0" eaLnBrk="1" latinLnBrk="0" hangingPunct="1">
      <a:defRPr sz="2300" kern="1200">
        <a:solidFill>
          <a:schemeClr val="tx1"/>
        </a:solidFill>
        <a:latin typeface="+mn-lt"/>
        <a:ea typeface="+mn-ea"/>
        <a:cs typeface="+mn-cs"/>
      </a:defRPr>
    </a:lvl2pPr>
    <a:lvl3pPr marL="1144956" algn="l" defTabSz="1144956" rtl="0" eaLnBrk="1" latinLnBrk="0" hangingPunct="1">
      <a:defRPr sz="2300" kern="1200">
        <a:solidFill>
          <a:schemeClr val="tx1"/>
        </a:solidFill>
        <a:latin typeface="+mn-lt"/>
        <a:ea typeface="+mn-ea"/>
        <a:cs typeface="+mn-cs"/>
      </a:defRPr>
    </a:lvl3pPr>
    <a:lvl4pPr marL="1717433" algn="l" defTabSz="1144956" rtl="0" eaLnBrk="1" latinLnBrk="0" hangingPunct="1">
      <a:defRPr sz="2300" kern="1200">
        <a:solidFill>
          <a:schemeClr val="tx1"/>
        </a:solidFill>
        <a:latin typeface="+mn-lt"/>
        <a:ea typeface="+mn-ea"/>
        <a:cs typeface="+mn-cs"/>
      </a:defRPr>
    </a:lvl4pPr>
    <a:lvl5pPr marL="2289912" algn="l" defTabSz="1144956" rtl="0" eaLnBrk="1" latinLnBrk="0" hangingPunct="1">
      <a:defRPr sz="2300" kern="1200">
        <a:solidFill>
          <a:schemeClr val="tx1"/>
        </a:solidFill>
        <a:latin typeface="+mn-lt"/>
        <a:ea typeface="+mn-ea"/>
        <a:cs typeface="+mn-cs"/>
      </a:defRPr>
    </a:lvl5pPr>
    <a:lvl6pPr marL="2862392" algn="l" defTabSz="1144956" rtl="0" eaLnBrk="1" latinLnBrk="0" hangingPunct="1">
      <a:defRPr sz="2300" kern="1200">
        <a:solidFill>
          <a:schemeClr val="tx1"/>
        </a:solidFill>
        <a:latin typeface="+mn-lt"/>
        <a:ea typeface="+mn-ea"/>
        <a:cs typeface="+mn-cs"/>
      </a:defRPr>
    </a:lvl6pPr>
    <a:lvl7pPr marL="3434869" algn="l" defTabSz="1144956" rtl="0" eaLnBrk="1" latinLnBrk="0" hangingPunct="1">
      <a:defRPr sz="2300" kern="1200">
        <a:solidFill>
          <a:schemeClr val="tx1"/>
        </a:solidFill>
        <a:latin typeface="+mn-lt"/>
        <a:ea typeface="+mn-ea"/>
        <a:cs typeface="+mn-cs"/>
      </a:defRPr>
    </a:lvl7pPr>
    <a:lvl8pPr marL="4007346" algn="l" defTabSz="1144956" rtl="0" eaLnBrk="1" latinLnBrk="0" hangingPunct="1">
      <a:defRPr sz="2300" kern="1200">
        <a:solidFill>
          <a:schemeClr val="tx1"/>
        </a:solidFill>
        <a:latin typeface="+mn-lt"/>
        <a:ea typeface="+mn-ea"/>
        <a:cs typeface="+mn-cs"/>
      </a:defRPr>
    </a:lvl8pPr>
    <a:lvl9pPr marL="4579824" algn="l" defTabSz="1144956"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36">
          <p15:clr>
            <a:srgbClr val="A4A3A4"/>
          </p15:clr>
        </p15:guide>
        <p15:guide id="2" pos="5136">
          <p15:clr>
            <a:srgbClr val="A4A3A4"/>
          </p15:clr>
        </p15:guide>
        <p15:guide id="3" pos="61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16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314" autoAdjust="0"/>
  </p:normalViewPr>
  <p:slideViewPr>
    <p:cSldViewPr snapToGrid="0">
      <p:cViewPr varScale="1">
        <p:scale>
          <a:sx n="96" d="100"/>
          <a:sy n="96" d="100"/>
        </p:scale>
        <p:origin x="1458" y="84"/>
      </p:cViewPr>
      <p:guideLst>
        <p:guide orient="horz" pos="3336"/>
        <p:guide pos="5136"/>
        <p:guide pos="6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98" d="100"/>
          <a:sy n="98" d="100"/>
        </p:scale>
        <p:origin x="-355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39C7D5-C342-4E74-A36D-2B93FBD4D0B4}" type="datetimeFigureOut">
              <a:rPr lang="en-GB" smtClean="0"/>
              <a:pPr/>
              <a:t>05/10/2021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B2E86AA-EB73-4583-97D9-879C6FDBBD01}" type="slidenum">
              <a:rPr lang="en-GB" smtClean="0"/>
              <a:pPr/>
              <a:t>‹#›</a:t>
            </a:fld>
            <a:endParaRPr lang="en-GB"/>
          </a:p>
        </p:txBody>
      </p:sp>
    </p:spTree>
    <p:extLst>
      <p:ext uri="{BB962C8B-B14F-4D97-AF65-F5344CB8AC3E}">
        <p14:creationId xmlns:p14="http://schemas.microsoft.com/office/powerpoint/2010/main" val="375697630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43B48B-71E7-4CA1-8D88-0CCC8CD955CF}" type="datetimeFigureOut">
              <a:rPr lang="en-GB" smtClean="0"/>
              <a:pPr/>
              <a:t>05/10/2021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B2E19B-3B3B-425F-BA02-7BD49670DBED}" type="slidenum">
              <a:rPr lang="en-GB" smtClean="0"/>
              <a:pPr/>
              <a:t>‹#›</a:t>
            </a:fld>
            <a:endParaRPr lang="en-GB"/>
          </a:p>
        </p:txBody>
      </p:sp>
    </p:spTree>
    <p:extLst>
      <p:ext uri="{BB962C8B-B14F-4D97-AF65-F5344CB8AC3E}">
        <p14:creationId xmlns:p14="http://schemas.microsoft.com/office/powerpoint/2010/main" val="3280560774"/>
      </p:ext>
    </p:extLst>
  </p:cSld>
  <p:clrMap bg1="lt1" tx1="dk1" bg2="lt2" tx2="dk2" accent1="accent1" accent2="accent2" accent3="accent3" accent4="accent4" accent5="accent5" accent6="accent6" hlink="hlink" folHlink="folHlink"/>
  <p:hf sldNum="0" hdr="0" ftr="0" dt="0"/>
  <p:notesStyle>
    <a:lvl1pPr marL="0" algn="l" defTabSz="1144956" rtl="0" eaLnBrk="1" latinLnBrk="0" hangingPunct="1">
      <a:defRPr sz="1600" kern="1200">
        <a:solidFill>
          <a:schemeClr val="tx1"/>
        </a:solidFill>
        <a:latin typeface="+mn-lt"/>
        <a:ea typeface="+mn-ea"/>
        <a:cs typeface="+mn-cs"/>
      </a:defRPr>
    </a:lvl1pPr>
    <a:lvl2pPr marL="572477" algn="l" defTabSz="1144956" rtl="0" eaLnBrk="1" latinLnBrk="0" hangingPunct="1">
      <a:defRPr sz="1600" kern="1200">
        <a:solidFill>
          <a:schemeClr val="tx1"/>
        </a:solidFill>
        <a:latin typeface="+mn-lt"/>
        <a:ea typeface="+mn-ea"/>
        <a:cs typeface="+mn-cs"/>
      </a:defRPr>
    </a:lvl2pPr>
    <a:lvl3pPr marL="1144956" algn="l" defTabSz="1144956" rtl="0" eaLnBrk="1" latinLnBrk="0" hangingPunct="1">
      <a:defRPr sz="1600" kern="1200">
        <a:solidFill>
          <a:schemeClr val="tx1"/>
        </a:solidFill>
        <a:latin typeface="+mn-lt"/>
        <a:ea typeface="+mn-ea"/>
        <a:cs typeface="+mn-cs"/>
      </a:defRPr>
    </a:lvl3pPr>
    <a:lvl4pPr marL="1717433" algn="l" defTabSz="1144956" rtl="0" eaLnBrk="1" latinLnBrk="0" hangingPunct="1">
      <a:defRPr sz="1600" kern="1200">
        <a:solidFill>
          <a:schemeClr val="tx1"/>
        </a:solidFill>
        <a:latin typeface="+mn-lt"/>
        <a:ea typeface="+mn-ea"/>
        <a:cs typeface="+mn-cs"/>
      </a:defRPr>
    </a:lvl4pPr>
    <a:lvl5pPr marL="2289912" algn="l" defTabSz="1144956" rtl="0" eaLnBrk="1" latinLnBrk="0" hangingPunct="1">
      <a:defRPr sz="1600" kern="1200">
        <a:solidFill>
          <a:schemeClr val="tx1"/>
        </a:solidFill>
        <a:latin typeface="+mn-lt"/>
        <a:ea typeface="+mn-ea"/>
        <a:cs typeface="+mn-cs"/>
      </a:defRPr>
    </a:lvl5pPr>
    <a:lvl6pPr marL="2862392" algn="l" defTabSz="1144956" rtl="0" eaLnBrk="1" latinLnBrk="0" hangingPunct="1">
      <a:defRPr sz="1600" kern="1200">
        <a:solidFill>
          <a:schemeClr val="tx1"/>
        </a:solidFill>
        <a:latin typeface="+mn-lt"/>
        <a:ea typeface="+mn-ea"/>
        <a:cs typeface="+mn-cs"/>
      </a:defRPr>
    </a:lvl6pPr>
    <a:lvl7pPr marL="3434869" algn="l" defTabSz="1144956" rtl="0" eaLnBrk="1" latinLnBrk="0" hangingPunct="1">
      <a:defRPr sz="1600" kern="1200">
        <a:solidFill>
          <a:schemeClr val="tx1"/>
        </a:solidFill>
        <a:latin typeface="+mn-lt"/>
        <a:ea typeface="+mn-ea"/>
        <a:cs typeface="+mn-cs"/>
      </a:defRPr>
    </a:lvl7pPr>
    <a:lvl8pPr marL="4007346" algn="l" defTabSz="1144956" rtl="0" eaLnBrk="1" latinLnBrk="0" hangingPunct="1">
      <a:defRPr sz="1600" kern="1200">
        <a:solidFill>
          <a:schemeClr val="tx1"/>
        </a:solidFill>
        <a:latin typeface="+mn-lt"/>
        <a:ea typeface="+mn-ea"/>
        <a:cs typeface="+mn-cs"/>
      </a:defRPr>
    </a:lvl8pPr>
    <a:lvl9pPr marL="4579824" algn="l" defTabSz="1144956"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71550" y="1006475"/>
            <a:ext cx="7181850" cy="1470025"/>
          </a:xfrm>
        </p:spPr>
        <p:txBody>
          <a:bodyPr/>
          <a:lstStyle/>
          <a:p>
            <a:r>
              <a:rPr lang="sv-SE"/>
              <a:t>Klicka här för att ändra mall för rubrikformat</a:t>
            </a:r>
          </a:p>
        </p:txBody>
      </p:sp>
      <p:sp>
        <p:nvSpPr>
          <p:cNvPr id="3" name="Underrubrik 2"/>
          <p:cNvSpPr>
            <a:spLocks noGrp="1"/>
          </p:cNvSpPr>
          <p:nvPr>
            <p:ph type="subTitle" idx="1"/>
          </p:nvPr>
        </p:nvSpPr>
        <p:spPr>
          <a:xfrm>
            <a:off x="1371600" y="35433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sv-SE" dirty="0"/>
          </a:p>
        </p:txBody>
      </p:sp>
    </p:spTree>
    <p:extLst>
      <p:ext uri="{BB962C8B-B14F-4D97-AF65-F5344CB8AC3E}">
        <p14:creationId xmlns:p14="http://schemas.microsoft.com/office/powerpoint/2010/main" val="2286297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1026634"/>
      </p:ext>
    </p:extLst>
  </p:cSld>
  <p:clrMapOvr>
    <a:masterClrMapping/>
  </p:clrMapOvr>
  <p:hf sldNum="0"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53596291"/>
      </p:ext>
    </p:extLst>
  </p:cSld>
  <p:clrMapOvr>
    <a:masterClrMapping/>
  </p:clrMapOvr>
  <p:hf sldNum="0"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Rubrikbild">
    <p:spTree>
      <p:nvGrpSpPr>
        <p:cNvPr id="1" name=""/>
        <p:cNvGrpSpPr/>
        <p:nvPr/>
      </p:nvGrpSpPr>
      <p:grpSpPr>
        <a:xfrm>
          <a:off x="0" y="0"/>
          <a:ext cx="0" cy="0"/>
          <a:chOff x="0" y="0"/>
          <a:chExt cx="0" cy="0"/>
        </a:xfrm>
      </p:grpSpPr>
      <p:sp>
        <p:nvSpPr>
          <p:cNvPr id="22" name="Rubrik 1"/>
          <p:cNvSpPr>
            <a:spLocks noGrp="1"/>
          </p:cNvSpPr>
          <p:nvPr>
            <p:ph type="ctrTitle"/>
          </p:nvPr>
        </p:nvSpPr>
        <p:spPr>
          <a:xfrm>
            <a:off x="685800" y="2130429"/>
            <a:ext cx="7772400" cy="1470025"/>
          </a:xfrm>
        </p:spPr>
        <p:txBody>
          <a:bodyPr/>
          <a:lstStyle>
            <a:lvl1pPr algn="ctr">
              <a:defRPr/>
            </a:lvl1pPr>
          </a:lstStyle>
          <a:p>
            <a:r>
              <a:rPr lang="sv-SE"/>
              <a:t>Klicka här för att ändra mall för rubrikformat</a:t>
            </a:r>
          </a:p>
        </p:txBody>
      </p:sp>
      <p:sp>
        <p:nvSpPr>
          <p:cNvPr id="23" name="Underrubrik 2"/>
          <p:cNvSpPr>
            <a:spLocks noGrp="1"/>
          </p:cNvSpPr>
          <p:nvPr>
            <p:ph type="subTitle" idx="1"/>
          </p:nvPr>
        </p:nvSpPr>
        <p:spPr>
          <a:xfrm>
            <a:off x="1371600" y="3886200"/>
            <a:ext cx="6400800" cy="1409700"/>
          </a:xfrm>
        </p:spPr>
        <p:txBody>
          <a:bodyPr/>
          <a:lstStyle>
            <a:lvl1pPr marL="0" indent="0" algn="ctr">
              <a:buNone/>
              <a:defRPr/>
            </a:lvl1pPr>
            <a:lvl2pPr marL="456878" indent="0" algn="ctr">
              <a:buNone/>
              <a:defRPr/>
            </a:lvl2pPr>
            <a:lvl3pPr marL="913756" indent="0" algn="ctr">
              <a:buNone/>
              <a:defRPr/>
            </a:lvl3pPr>
            <a:lvl4pPr marL="1370635" indent="0" algn="ctr">
              <a:buNone/>
              <a:defRPr/>
            </a:lvl4pPr>
            <a:lvl5pPr marL="1827512" indent="0" algn="ctr">
              <a:buNone/>
              <a:defRPr/>
            </a:lvl5pPr>
            <a:lvl6pPr marL="2284391" indent="0" algn="ctr">
              <a:buNone/>
              <a:defRPr/>
            </a:lvl6pPr>
            <a:lvl7pPr marL="2741268" indent="0" algn="ctr">
              <a:buNone/>
              <a:defRPr/>
            </a:lvl7pPr>
            <a:lvl8pPr marL="3198146" indent="0" algn="ctr">
              <a:buNone/>
              <a:defRPr/>
            </a:lvl8pPr>
            <a:lvl9pPr marL="3655024" indent="0" algn="ctr">
              <a:buNone/>
              <a:defRPr/>
            </a:lvl9pPr>
          </a:lstStyle>
          <a:p>
            <a:r>
              <a:rPr lang="sv-SE"/>
              <a:t>Klicka här för att ändra mall för underrubrikformat</a:t>
            </a:r>
          </a:p>
        </p:txBody>
      </p:sp>
    </p:spTree>
    <p:extLst>
      <p:ext uri="{BB962C8B-B14F-4D97-AF65-F5344CB8AC3E}">
        <p14:creationId xmlns:p14="http://schemas.microsoft.com/office/powerpoint/2010/main" val="1829392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945567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971550" y="3321050"/>
            <a:ext cx="7181850" cy="1362075"/>
          </a:xfrm>
        </p:spPr>
        <p:txBody>
          <a:bodyPr anchor="t"/>
          <a:lstStyle>
            <a:lvl1pPr algn="l">
              <a:defRPr sz="4000" b="1" cap="all"/>
            </a:lvl1pPr>
          </a:lstStyle>
          <a:p>
            <a:r>
              <a:rPr lang="sv-SE"/>
              <a:t>Klicka här för att ändra mall för rubrikformat</a:t>
            </a:r>
            <a:endParaRPr lang="sv-SE" dirty="0"/>
          </a:p>
        </p:txBody>
      </p:sp>
      <p:sp>
        <p:nvSpPr>
          <p:cNvPr id="3" name="Platshållare för text 2"/>
          <p:cNvSpPr>
            <a:spLocks noGrp="1"/>
          </p:cNvSpPr>
          <p:nvPr>
            <p:ph type="body" idx="1"/>
          </p:nvPr>
        </p:nvSpPr>
        <p:spPr>
          <a:xfrm>
            <a:off x="971550" y="1811338"/>
            <a:ext cx="71818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3694348328"/>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981074" y="1600201"/>
            <a:ext cx="3514725" cy="3695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1"/>
            <a:ext cx="3505200" cy="3695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540956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mall för rubrikformat</a:t>
            </a:r>
          </a:p>
        </p:txBody>
      </p:sp>
      <p:sp>
        <p:nvSpPr>
          <p:cNvPr id="3" name="Platshållare för text 2"/>
          <p:cNvSpPr>
            <a:spLocks noGrp="1"/>
          </p:cNvSpPr>
          <p:nvPr>
            <p:ph type="body" idx="1"/>
          </p:nvPr>
        </p:nvSpPr>
        <p:spPr>
          <a:xfrm>
            <a:off x="981074" y="1535113"/>
            <a:ext cx="35163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971550" y="2174875"/>
            <a:ext cx="3525838" cy="312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35083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3508375" cy="312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639112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750901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63047470"/>
      </p:ext>
    </p:extLst>
  </p:cSld>
  <p:clrMapOvr>
    <a:masterClrMapping/>
  </p:clrMapOvr>
  <p:hf sldNum="0"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981075" y="273050"/>
            <a:ext cx="2484438" cy="1162050"/>
          </a:xfrm>
        </p:spPr>
        <p:txBody>
          <a:bodyPr anchor="b"/>
          <a:lstStyle>
            <a:lvl1pPr algn="l">
              <a:defRPr sz="2000" b="1"/>
            </a:lvl1pPr>
          </a:lstStyle>
          <a:p>
            <a:r>
              <a:rPr lang="sv-SE"/>
              <a:t>Klicka här för att ändra mall för rubrikformat</a:t>
            </a:r>
            <a:endParaRPr lang="sv-SE" dirty="0"/>
          </a:p>
        </p:txBody>
      </p:sp>
      <p:sp>
        <p:nvSpPr>
          <p:cNvPr id="3" name="Platshållare för innehåll 2"/>
          <p:cNvSpPr>
            <a:spLocks noGrp="1"/>
          </p:cNvSpPr>
          <p:nvPr>
            <p:ph idx="1"/>
          </p:nvPr>
        </p:nvSpPr>
        <p:spPr>
          <a:xfrm>
            <a:off x="3575050" y="273051"/>
            <a:ext cx="4578350" cy="5022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981075" y="1435101"/>
            <a:ext cx="2484438" cy="3860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932664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839913" y="3924300"/>
            <a:ext cx="5486400" cy="566738"/>
          </a:xfrm>
        </p:spPr>
        <p:txBody>
          <a:bodyPr anchor="b"/>
          <a:lstStyle>
            <a:lvl1pPr algn="l">
              <a:defRPr sz="2000" b="1"/>
            </a:lvl1pPr>
          </a:lstStyle>
          <a:p>
            <a:r>
              <a:rPr lang="sv-SE"/>
              <a:t>Klicka här för att ändra mall för rubrikformat</a:t>
            </a:r>
          </a:p>
        </p:txBody>
      </p:sp>
      <p:sp>
        <p:nvSpPr>
          <p:cNvPr id="3" name="Platshållare för bild 2"/>
          <p:cNvSpPr>
            <a:spLocks noGrp="1"/>
          </p:cNvSpPr>
          <p:nvPr>
            <p:ph type="pic" idx="1"/>
          </p:nvPr>
        </p:nvSpPr>
        <p:spPr>
          <a:xfrm>
            <a:off x="1820863" y="612775"/>
            <a:ext cx="5486400" cy="32353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1839913" y="44910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445438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981075" y="274638"/>
            <a:ext cx="7172326" cy="1143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981074" y="1600200"/>
            <a:ext cx="7172325" cy="3695699"/>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Bildobjekt 6"/>
          <p:cNvPicPr>
            <a:picLocks/>
          </p:cNvPicPr>
          <p:nvPr userDrawn="1"/>
        </p:nvPicPr>
        <p:blipFill>
          <a:blip r:embed="rId14">
            <a:extLst>
              <a:ext uri="{28A0092B-C50C-407E-A947-70E740481C1C}">
                <a14:useLocalDpi xmlns:a14="http://schemas.microsoft.com/office/drawing/2010/main" val="0"/>
              </a:ext>
            </a:extLst>
          </a:blip>
          <a:stretch>
            <a:fillRect/>
          </a:stretch>
        </p:blipFill>
        <p:spPr>
          <a:xfrm>
            <a:off x="-2" y="6138000"/>
            <a:ext cx="9144001" cy="473114"/>
          </a:xfrm>
          <a:prstGeom prst="rect">
            <a:avLst/>
          </a:prstGeom>
        </p:spPr>
      </p:pic>
      <p:pic>
        <p:nvPicPr>
          <p:cNvPr id="8" name="Bildobjekt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753350" y="5662207"/>
            <a:ext cx="1180734" cy="475793"/>
          </a:xfrm>
          <a:prstGeom prst="rect">
            <a:avLst/>
          </a:prstGeom>
        </p:spPr>
      </p:pic>
    </p:spTree>
    <p:extLst>
      <p:ext uri="{BB962C8B-B14F-4D97-AF65-F5344CB8AC3E}">
        <p14:creationId xmlns:p14="http://schemas.microsoft.com/office/powerpoint/2010/main" val="1415223445"/>
      </p:ext>
    </p:extLst>
  </p:cSld>
  <p:clrMap bg1="lt1" tx1="dk1" bg2="lt2" tx2="dk2" accent1="accent1" accent2="accent2" accent3="accent3" accent4="accent4" accent5="accent5" accent6="accent6" hlink="hlink" folHlink="folHlink"/>
  <p:sldLayoutIdLst>
    <p:sldLayoutId id="2147484830" r:id="rId1"/>
    <p:sldLayoutId id="2147484831" r:id="rId2"/>
    <p:sldLayoutId id="2147484832" r:id="rId3"/>
    <p:sldLayoutId id="2147484833" r:id="rId4"/>
    <p:sldLayoutId id="2147484834" r:id="rId5"/>
    <p:sldLayoutId id="2147484835" r:id="rId6"/>
    <p:sldLayoutId id="2147484836" r:id="rId7"/>
    <p:sldLayoutId id="2147484837" r:id="rId8"/>
    <p:sldLayoutId id="2147484838" r:id="rId9"/>
    <p:sldLayoutId id="2147484839" r:id="rId10"/>
    <p:sldLayoutId id="2147484840" r:id="rId11"/>
    <p:sldLayoutId id="2147484828" r:id="rId12"/>
  </p:sldLayoutIdLst>
  <p:hf sldNum="0" hdr="0"/>
  <p:txStyles>
    <p:titleStyle>
      <a:lvl1pPr algn="ctr" defTabSz="914400" rtl="0" eaLnBrk="1" latinLnBrk="0" hangingPunct="1">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Case</a:t>
            </a:r>
          </a:p>
        </p:txBody>
      </p:sp>
      <p:sp>
        <p:nvSpPr>
          <p:cNvPr id="3" name="Underrubrik 2"/>
          <p:cNvSpPr>
            <a:spLocks noGrp="1"/>
          </p:cNvSpPr>
          <p:nvPr>
            <p:ph type="subTitle" idx="1"/>
          </p:nvPr>
        </p:nvSpPr>
        <p:spPr>
          <a:xfrm>
            <a:off x="1371600" y="3429000"/>
            <a:ext cx="6400800" cy="1840007"/>
          </a:xfrm>
        </p:spPr>
        <p:txBody>
          <a:bodyPr>
            <a:normAutofit/>
          </a:bodyPr>
          <a:lstStyle/>
          <a:p>
            <a:r>
              <a:rPr lang="sv-SE" dirty="0"/>
              <a:t>Beskrivningar av tre fiktiva personer och deras situation, med följdfrågor att diskutera kring.</a:t>
            </a:r>
          </a:p>
        </p:txBody>
      </p:sp>
    </p:spTree>
    <p:extLst>
      <p:ext uri="{BB962C8B-B14F-4D97-AF65-F5344CB8AC3E}">
        <p14:creationId xmlns:p14="http://schemas.microsoft.com/office/powerpoint/2010/main" val="2397023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Tal">
            <a:extLst>
              <a:ext uri="{FF2B5EF4-FFF2-40B4-BE49-F238E27FC236}">
                <a16:creationId xmlns:a16="http://schemas.microsoft.com/office/drawing/2014/main" id="{D99E8CC6-56F6-45E7-BCB3-599667CCD5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0"/>
            <a:ext cx="9688750" cy="6520584"/>
          </a:xfrm>
          <a:prstGeom prst="rect">
            <a:avLst/>
          </a:prstGeom>
        </p:spPr>
      </p:pic>
      <p:sp>
        <p:nvSpPr>
          <p:cNvPr id="3" name="textruta 2">
            <a:extLst>
              <a:ext uri="{FF2B5EF4-FFF2-40B4-BE49-F238E27FC236}">
                <a16:creationId xmlns:a16="http://schemas.microsoft.com/office/drawing/2014/main" id="{5E82AD92-9A8F-49EA-B69A-808085917655}"/>
              </a:ext>
            </a:extLst>
          </p:cNvPr>
          <p:cNvSpPr txBox="1"/>
          <p:nvPr/>
        </p:nvSpPr>
        <p:spPr>
          <a:xfrm>
            <a:off x="1478604" y="1614791"/>
            <a:ext cx="6585626" cy="2215991"/>
          </a:xfrm>
          <a:prstGeom prst="rect">
            <a:avLst/>
          </a:prstGeom>
          <a:noFill/>
        </p:spPr>
        <p:txBody>
          <a:bodyPr wrap="square" rtlCol="0">
            <a:spAutoFit/>
          </a:bodyPr>
          <a:lstStyle/>
          <a:p>
            <a:r>
              <a:rPr lang="sv-SE" b="1">
                <a:solidFill>
                  <a:schemeClr val="bg1"/>
                </a:solidFill>
              </a:rPr>
              <a:t>Förhållningsregler gruppdiskussion:</a:t>
            </a:r>
          </a:p>
          <a:p>
            <a:endParaRPr lang="sv-SE">
              <a:solidFill>
                <a:schemeClr val="bg1"/>
              </a:solidFill>
            </a:endParaRPr>
          </a:p>
          <a:p>
            <a:pPr marL="342900" indent="-342900">
              <a:buFont typeface="Arial" panose="020B0604020202020204" pitchFamily="34" charset="0"/>
              <a:buChar char="•"/>
            </a:pPr>
            <a:r>
              <a:rPr lang="sv-SE">
                <a:solidFill>
                  <a:schemeClr val="bg1"/>
                </a:solidFill>
              </a:rPr>
              <a:t>Visa respekt för varandra.</a:t>
            </a:r>
          </a:p>
          <a:p>
            <a:pPr marL="342900" indent="-342900">
              <a:buFont typeface="Arial" panose="020B0604020202020204" pitchFamily="34" charset="0"/>
              <a:buChar char="•"/>
            </a:pPr>
            <a:r>
              <a:rPr lang="sv-SE">
                <a:solidFill>
                  <a:schemeClr val="bg1"/>
                </a:solidFill>
              </a:rPr>
              <a:t>Var nyfiken på vad andra har att säga.</a:t>
            </a:r>
          </a:p>
          <a:p>
            <a:pPr marL="342900" indent="-342900">
              <a:buFont typeface="Arial" panose="020B0604020202020204" pitchFamily="34" charset="0"/>
              <a:buChar char="•"/>
            </a:pPr>
            <a:r>
              <a:rPr lang="sv-SE">
                <a:solidFill>
                  <a:schemeClr val="bg1"/>
                </a:solidFill>
              </a:rPr>
              <a:t>Respektera andras upplevelser som sanna för dem.</a:t>
            </a:r>
          </a:p>
          <a:p>
            <a:pPr marL="342900" indent="-342900">
              <a:buFont typeface="Arial" panose="020B0604020202020204" pitchFamily="34" charset="0"/>
              <a:buChar char="•"/>
            </a:pPr>
            <a:r>
              <a:rPr lang="sv-SE">
                <a:solidFill>
                  <a:schemeClr val="bg1"/>
                </a:solidFill>
              </a:rPr>
              <a:t>Det finns inte alltid </a:t>
            </a:r>
            <a:r>
              <a:rPr lang="sv-SE" i="1">
                <a:solidFill>
                  <a:schemeClr val="bg1"/>
                </a:solidFill>
              </a:rPr>
              <a:t>ett</a:t>
            </a:r>
            <a:r>
              <a:rPr lang="sv-SE">
                <a:solidFill>
                  <a:schemeClr val="bg1"/>
                </a:solidFill>
              </a:rPr>
              <a:t> rätt svar.</a:t>
            </a:r>
            <a:endParaRPr lang="sv-SE" dirty="0">
              <a:solidFill>
                <a:schemeClr val="bg1"/>
              </a:solidFill>
            </a:endParaRPr>
          </a:p>
        </p:txBody>
      </p:sp>
    </p:spTree>
    <p:extLst>
      <p:ext uri="{BB962C8B-B14F-4D97-AF65-F5344CB8AC3E}">
        <p14:creationId xmlns:p14="http://schemas.microsoft.com/office/powerpoint/2010/main" val="3448884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56E5E4-4E83-4901-9A4E-9731F93139AB}"/>
              </a:ext>
            </a:extLst>
          </p:cNvPr>
          <p:cNvSpPr>
            <a:spLocks noGrp="1"/>
          </p:cNvSpPr>
          <p:nvPr>
            <p:ph type="title"/>
          </p:nvPr>
        </p:nvSpPr>
        <p:spPr>
          <a:xfrm>
            <a:off x="985837" y="0"/>
            <a:ext cx="7172326" cy="1143000"/>
          </a:xfrm>
        </p:spPr>
        <p:txBody>
          <a:bodyPr/>
          <a:lstStyle/>
          <a:p>
            <a:r>
              <a:rPr lang="sv-SE" dirty="0"/>
              <a:t>Jörgen</a:t>
            </a:r>
          </a:p>
        </p:txBody>
      </p:sp>
      <p:sp>
        <p:nvSpPr>
          <p:cNvPr id="3" name="Rektangel 2">
            <a:extLst>
              <a:ext uri="{FF2B5EF4-FFF2-40B4-BE49-F238E27FC236}">
                <a16:creationId xmlns:a16="http://schemas.microsoft.com/office/drawing/2014/main" id="{9D2D7F23-E7C1-4988-B01B-56F4E2471716}"/>
              </a:ext>
            </a:extLst>
          </p:cNvPr>
          <p:cNvSpPr/>
          <p:nvPr/>
        </p:nvSpPr>
        <p:spPr>
          <a:xfrm>
            <a:off x="366078" y="1143000"/>
            <a:ext cx="8596777" cy="4339650"/>
          </a:xfrm>
          <a:prstGeom prst="rect">
            <a:avLst/>
          </a:prstGeom>
        </p:spPr>
        <p:txBody>
          <a:bodyPr wrap="square">
            <a:spAutoFit/>
          </a:bodyPr>
          <a:lstStyle/>
          <a:p>
            <a:r>
              <a:rPr lang="sv-SE" i="1" dirty="0"/>
              <a:t>Jörgen brukar normalt sett alltid vara först på </a:t>
            </a:r>
          </a:p>
          <a:p>
            <a:r>
              <a:rPr lang="sv-SE" i="1" dirty="0"/>
              <a:t>plats på morgonen och hälsa glatt på sina </a:t>
            </a:r>
          </a:p>
          <a:p>
            <a:r>
              <a:rPr lang="sv-SE" i="1" dirty="0"/>
              <a:t>kollegor när de kommer dit. För några </a:t>
            </a:r>
          </a:p>
          <a:p>
            <a:r>
              <a:rPr lang="sv-SE" i="1" dirty="0"/>
              <a:t>månader sedan skilde sig Jörgen från sin fru </a:t>
            </a:r>
          </a:p>
          <a:p>
            <a:r>
              <a:rPr lang="sv-SE" i="1" dirty="0"/>
              <a:t>och hans kollegor noterar att han börjat </a:t>
            </a:r>
          </a:p>
          <a:p>
            <a:r>
              <a:rPr lang="sv-SE" i="1" dirty="0"/>
              <a:t>komma för sent fler dagar i veckan och inte </a:t>
            </a:r>
          </a:p>
          <a:p>
            <a:r>
              <a:rPr lang="sv-SE" i="1" dirty="0"/>
              <a:t>hälsar på dem. När någon frågar så berättar </a:t>
            </a:r>
          </a:p>
          <a:p>
            <a:r>
              <a:rPr lang="sv-SE" i="1" dirty="0"/>
              <a:t>han öppet om skilsmässan och den process han genomgår med att hitta nytt boende och dela på vårdnad av barn mm. Jörgen säger att det inte är några problem utan att han tar det med ro, men en av kollegorna har sett honom gråta när han låste upp sin cykel efter en arbetsdag för att cykla hem.</a:t>
            </a:r>
          </a:p>
        </p:txBody>
      </p:sp>
      <p:pic>
        <p:nvPicPr>
          <p:cNvPr id="5" name="Bildobjekt 4" descr="En bild som visar text, person, person, vägg&#10;&#10;Automatiskt genererad beskrivning">
            <a:extLst>
              <a:ext uri="{FF2B5EF4-FFF2-40B4-BE49-F238E27FC236}">
                <a16:creationId xmlns:a16="http://schemas.microsoft.com/office/drawing/2014/main" id="{89BCF583-0921-48EF-932F-0A4C61E907D1}"/>
              </a:ext>
            </a:extLst>
          </p:cNvPr>
          <p:cNvPicPr>
            <a:picLocks noChangeAspect="1"/>
          </p:cNvPicPr>
          <p:nvPr/>
        </p:nvPicPr>
        <p:blipFill>
          <a:blip r:embed="rId2"/>
          <a:stretch>
            <a:fillRect/>
          </a:stretch>
        </p:blipFill>
        <p:spPr>
          <a:xfrm>
            <a:off x="5609311" y="1428452"/>
            <a:ext cx="3080475" cy="2053650"/>
          </a:xfrm>
          <a:prstGeom prst="rect">
            <a:avLst/>
          </a:prstGeom>
        </p:spPr>
      </p:pic>
      <p:sp>
        <p:nvSpPr>
          <p:cNvPr id="6" name="textruta 5">
            <a:extLst>
              <a:ext uri="{FF2B5EF4-FFF2-40B4-BE49-F238E27FC236}">
                <a16:creationId xmlns:a16="http://schemas.microsoft.com/office/drawing/2014/main" id="{43A0DEF6-7DCA-497A-905A-619664D00919}"/>
              </a:ext>
            </a:extLst>
          </p:cNvPr>
          <p:cNvSpPr txBox="1"/>
          <p:nvPr/>
        </p:nvSpPr>
        <p:spPr>
          <a:xfrm>
            <a:off x="5475383" y="973723"/>
            <a:ext cx="2949999" cy="338554"/>
          </a:xfrm>
          <a:prstGeom prst="rect">
            <a:avLst/>
          </a:prstGeom>
          <a:noFill/>
        </p:spPr>
        <p:txBody>
          <a:bodyPr wrap="square" rtlCol="0">
            <a:spAutoFit/>
          </a:bodyPr>
          <a:lstStyle/>
          <a:p>
            <a:r>
              <a:rPr lang="sv-SE" sz="1600" i="1" dirty="0"/>
              <a:t>Bild: Most Photos</a:t>
            </a:r>
          </a:p>
        </p:txBody>
      </p:sp>
    </p:spTree>
    <p:extLst>
      <p:ext uri="{BB962C8B-B14F-4D97-AF65-F5344CB8AC3E}">
        <p14:creationId xmlns:p14="http://schemas.microsoft.com/office/powerpoint/2010/main" val="886242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56E5E4-4E83-4901-9A4E-9731F93139AB}"/>
              </a:ext>
            </a:extLst>
          </p:cNvPr>
          <p:cNvSpPr>
            <a:spLocks noGrp="1"/>
          </p:cNvSpPr>
          <p:nvPr>
            <p:ph type="title"/>
          </p:nvPr>
        </p:nvSpPr>
        <p:spPr>
          <a:xfrm>
            <a:off x="985837" y="0"/>
            <a:ext cx="7172326" cy="1143000"/>
          </a:xfrm>
        </p:spPr>
        <p:txBody>
          <a:bodyPr/>
          <a:lstStyle/>
          <a:p>
            <a:r>
              <a:rPr lang="sv-SE" dirty="0"/>
              <a:t>Jörgen</a:t>
            </a:r>
          </a:p>
        </p:txBody>
      </p:sp>
      <p:sp>
        <p:nvSpPr>
          <p:cNvPr id="3" name="Rektangel 2">
            <a:extLst>
              <a:ext uri="{FF2B5EF4-FFF2-40B4-BE49-F238E27FC236}">
                <a16:creationId xmlns:a16="http://schemas.microsoft.com/office/drawing/2014/main" id="{9D2D7F23-E7C1-4988-B01B-56F4E2471716}"/>
              </a:ext>
            </a:extLst>
          </p:cNvPr>
          <p:cNvSpPr/>
          <p:nvPr/>
        </p:nvSpPr>
        <p:spPr>
          <a:xfrm>
            <a:off x="273607" y="4664964"/>
            <a:ext cx="8596777" cy="800219"/>
          </a:xfrm>
          <a:prstGeom prst="rect">
            <a:avLst/>
          </a:prstGeom>
        </p:spPr>
        <p:txBody>
          <a:bodyPr wrap="square">
            <a:spAutoFit/>
          </a:bodyPr>
          <a:lstStyle/>
          <a:p>
            <a:pPr algn="ctr" fontAlgn="ctr"/>
            <a:r>
              <a:rPr lang="sv-SE" dirty="0"/>
              <a:t>Visar Jörgen några tecken på att inte må bra? Hur tycker ni att kollegorna ska agera i detta fall?</a:t>
            </a:r>
          </a:p>
        </p:txBody>
      </p:sp>
      <p:pic>
        <p:nvPicPr>
          <p:cNvPr id="4" name="Bildobjekt 3" descr="En bild som visar text, person, person, vägg&#10;&#10;Automatiskt genererad beskrivning">
            <a:extLst>
              <a:ext uri="{FF2B5EF4-FFF2-40B4-BE49-F238E27FC236}">
                <a16:creationId xmlns:a16="http://schemas.microsoft.com/office/drawing/2014/main" id="{054160EA-BA27-42C9-BFBE-C1764592F78A}"/>
              </a:ext>
            </a:extLst>
          </p:cNvPr>
          <p:cNvPicPr>
            <a:picLocks noChangeAspect="1"/>
          </p:cNvPicPr>
          <p:nvPr/>
        </p:nvPicPr>
        <p:blipFill>
          <a:blip r:embed="rId2"/>
          <a:stretch>
            <a:fillRect/>
          </a:stretch>
        </p:blipFill>
        <p:spPr>
          <a:xfrm>
            <a:off x="2330694" y="1392817"/>
            <a:ext cx="4482605" cy="2988403"/>
          </a:xfrm>
          <a:prstGeom prst="rect">
            <a:avLst/>
          </a:prstGeom>
        </p:spPr>
      </p:pic>
    </p:spTree>
    <p:extLst>
      <p:ext uri="{BB962C8B-B14F-4D97-AF65-F5344CB8AC3E}">
        <p14:creationId xmlns:p14="http://schemas.microsoft.com/office/powerpoint/2010/main" val="762046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56E5E4-4E83-4901-9A4E-9731F93139AB}"/>
              </a:ext>
            </a:extLst>
          </p:cNvPr>
          <p:cNvSpPr>
            <a:spLocks noGrp="1"/>
          </p:cNvSpPr>
          <p:nvPr>
            <p:ph type="title"/>
          </p:nvPr>
        </p:nvSpPr>
        <p:spPr>
          <a:xfrm>
            <a:off x="985837" y="0"/>
            <a:ext cx="7172326" cy="1143000"/>
          </a:xfrm>
        </p:spPr>
        <p:txBody>
          <a:bodyPr/>
          <a:lstStyle/>
          <a:p>
            <a:r>
              <a:rPr lang="sv-SE" dirty="0"/>
              <a:t>Nina</a:t>
            </a:r>
          </a:p>
        </p:txBody>
      </p:sp>
      <p:sp>
        <p:nvSpPr>
          <p:cNvPr id="4" name="Rektangel 3">
            <a:extLst>
              <a:ext uri="{FF2B5EF4-FFF2-40B4-BE49-F238E27FC236}">
                <a16:creationId xmlns:a16="http://schemas.microsoft.com/office/drawing/2014/main" id="{948344E2-6746-449C-A420-5D1F6D2DE4FC}"/>
              </a:ext>
            </a:extLst>
          </p:cNvPr>
          <p:cNvSpPr/>
          <p:nvPr/>
        </p:nvSpPr>
        <p:spPr>
          <a:xfrm>
            <a:off x="357143" y="1143000"/>
            <a:ext cx="8429714" cy="4493538"/>
          </a:xfrm>
          <a:prstGeom prst="rect">
            <a:avLst/>
          </a:prstGeom>
        </p:spPr>
        <p:txBody>
          <a:bodyPr wrap="square">
            <a:spAutoFit/>
          </a:bodyPr>
          <a:lstStyle/>
          <a:p>
            <a:r>
              <a:rPr lang="sv-SE" sz="2200" i="1" dirty="0"/>
              <a:t>Nina är ny på jobbet, hon är ung och ambitiös. I den </a:t>
            </a:r>
          </a:p>
          <a:p>
            <a:r>
              <a:rPr lang="sv-SE" sz="2200" i="1" dirty="0"/>
              <a:t>enhet hon jobbar är det flera som precis gått i pension </a:t>
            </a:r>
          </a:p>
          <a:p>
            <a:r>
              <a:rPr lang="sv-SE" sz="2200" i="1" dirty="0"/>
              <a:t>och det har varit svårt att rekrytera nya medarbetare så </a:t>
            </a:r>
          </a:p>
          <a:p>
            <a:r>
              <a:rPr lang="sv-SE" sz="2200" i="1" dirty="0"/>
              <a:t>de är underbemannade. Nina tar ofta extrapass. I och </a:t>
            </a:r>
          </a:p>
          <a:p>
            <a:r>
              <a:rPr lang="sv-SE" sz="2200" i="1" dirty="0"/>
              <a:t>med att de är underbemannade finns inte så många </a:t>
            </a:r>
          </a:p>
          <a:p>
            <a:r>
              <a:rPr lang="sv-SE" sz="2200" i="1" dirty="0"/>
              <a:t>erfarna kollegor att fråga om hjälp eller som kan visa hur </a:t>
            </a:r>
          </a:p>
          <a:p>
            <a:r>
              <a:rPr lang="sv-SE" sz="2200" i="1" dirty="0"/>
              <a:t>saker går till, så hon får lösa det mesta själv vilket skapar </a:t>
            </a:r>
          </a:p>
          <a:p>
            <a:r>
              <a:rPr lang="sv-SE" sz="2200" i="1" dirty="0"/>
              <a:t>en osäkerhet och stress. Utöver jobbet är Nina frivilligt </a:t>
            </a:r>
          </a:p>
          <a:p>
            <a:r>
              <a:rPr lang="sv-SE" sz="2200" i="1" dirty="0"/>
              <a:t>engagerad i föreningslivet vilket tidigare varit en kul hobby som gett energi, men som nu mest känns som en börda på grund av att engagemanget har ökat i omfattning så att det tar upp nästan all fritid. Det finns inte mycket tid över till återhämtning. Ibland får Nina tungt att andas och hjärtklappning "från ingenstans". </a:t>
            </a:r>
          </a:p>
        </p:txBody>
      </p:sp>
      <p:pic>
        <p:nvPicPr>
          <p:cNvPr id="6" name="Bildobjekt 5" descr="En bild som visar person, inomhus, ung, pojke&#10;&#10;Automatiskt genererad beskrivning">
            <a:extLst>
              <a:ext uri="{FF2B5EF4-FFF2-40B4-BE49-F238E27FC236}">
                <a16:creationId xmlns:a16="http://schemas.microsoft.com/office/drawing/2014/main" id="{313708F3-4C1B-4100-B886-8050F2D7ADE9}"/>
              </a:ext>
            </a:extLst>
          </p:cNvPr>
          <p:cNvPicPr>
            <a:picLocks noChangeAspect="1"/>
          </p:cNvPicPr>
          <p:nvPr/>
        </p:nvPicPr>
        <p:blipFill>
          <a:blip r:embed="rId2"/>
          <a:stretch>
            <a:fillRect/>
          </a:stretch>
        </p:blipFill>
        <p:spPr>
          <a:xfrm>
            <a:off x="6551338" y="754766"/>
            <a:ext cx="2041646" cy="3062468"/>
          </a:xfrm>
          <a:prstGeom prst="rect">
            <a:avLst/>
          </a:prstGeom>
        </p:spPr>
      </p:pic>
      <p:sp>
        <p:nvSpPr>
          <p:cNvPr id="7" name="Rektangel 6">
            <a:extLst>
              <a:ext uri="{FF2B5EF4-FFF2-40B4-BE49-F238E27FC236}">
                <a16:creationId xmlns:a16="http://schemas.microsoft.com/office/drawing/2014/main" id="{E6843F87-0EAE-4B5C-8822-CF5FF0FD148D}"/>
              </a:ext>
            </a:extLst>
          </p:cNvPr>
          <p:cNvSpPr/>
          <p:nvPr/>
        </p:nvSpPr>
        <p:spPr>
          <a:xfrm>
            <a:off x="6551338" y="446989"/>
            <a:ext cx="1324080" cy="307777"/>
          </a:xfrm>
          <a:prstGeom prst="rect">
            <a:avLst/>
          </a:prstGeom>
        </p:spPr>
        <p:txBody>
          <a:bodyPr wrap="none">
            <a:spAutoFit/>
          </a:bodyPr>
          <a:lstStyle/>
          <a:p>
            <a:r>
              <a:rPr lang="sv-SE" sz="1400" i="1" dirty="0"/>
              <a:t>Bild: Most Photos</a:t>
            </a:r>
          </a:p>
        </p:txBody>
      </p:sp>
    </p:spTree>
    <p:extLst>
      <p:ext uri="{BB962C8B-B14F-4D97-AF65-F5344CB8AC3E}">
        <p14:creationId xmlns:p14="http://schemas.microsoft.com/office/powerpoint/2010/main" val="12879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56E5E4-4E83-4901-9A4E-9731F93139AB}"/>
              </a:ext>
            </a:extLst>
          </p:cNvPr>
          <p:cNvSpPr>
            <a:spLocks noGrp="1"/>
          </p:cNvSpPr>
          <p:nvPr>
            <p:ph type="title"/>
          </p:nvPr>
        </p:nvSpPr>
        <p:spPr>
          <a:xfrm>
            <a:off x="985837" y="0"/>
            <a:ext cx="7172326" cy="1143000"/>
          </a:xfrm>
        </p:spPr>
        <p:txBody>
          <a:bodyPr/>
          <a:lstStyle/>
          <a:p>
            <a:r>
              <a:rPr lang="sv-SE" dirty="0"/>
              <a:t>Nina</a:t>
            </a:r>
          </a:p>
        </p:txBody>
      </p:sp>
      <p:sp>
        <p:nvSpPr>
          <p:cNvPr id="4" name="Rektangel 3">
            <a:extLst>
              <a:ext uri="{FF2B5EF4-FFF2-40B4-BE49-F238E27FC236}">
                <a16:creationId xmlns:a16="http://schemas.microsoft.com/office/drawing/2014/main" id="{948344E2-6746-449C-A420-5D1F6D2DE4FC}"/>
              </a:ext>
            </a:extLst>
          </p:cNvPr>
          <p:cNvSpPr/>
          <p:nvPr/>
        </p:nvSpPr>
        <p:spPr>
          <a:xfrm>
            <a:off x="539826" y="4494955"/>
            <a:ext cx="8064347" cy="1154162"/>
          </a:xfrm>
          <a:prstGeom prst="rect">
            <a:avLst/>
          </a:prstGeom>
        </p:spPr>
        <p:txBody>
          <a:bodyPr wrap="square">
            <a:spAutoFit/>
          </a:bodyPr>
          <a:lstStyle/>
          <a:p>
            <a:pPr algn="ctr" fontAlgn="ctr"/>
            <a:r>
              <a:rPr lang="sv-SE" dirty="0"/>
              <a:t>Tror ni att det finns några tecken kring Ninas mående som man kan se utifrån? I så fall, vilka? Hur kan man som kollega agera? </a:t>
            </a:r>
          </a:p>
          <a:p>
            <a:pPr algn="ctr" fontAlgn="ctr"/>
            <a:r>
              <a:rPr lang="sv-SE" dirty="0"/>
              <a:t>Vad kan Nina göra själv?</a:t>
            </a:r>
          </a:p>
        </p:txBody>
      </p:sp>
      <p:pic>
        <p:nvPicPr>
          <p:cNvPr id="5" name="Bildobjekt 4" descr="En bild som visar person, inomhus, ung, pojke&#10;&#10;Automatiskt genererad beskrivning">
            <a:extLst>
              <a:ext uri="{FF2B5EF4-FFF2-40B4-BE49-F238E27FC236}">
                <a16:creationId xmlns:a16="http://schemas.microsoft.com/office/drawing/2014/main" id="{D63AD22D-C029-41DE-BB71-EFD7053794DE}"/>
              </a:ext>
            </a:extLst>
          </p:cNvPr>
          <p:cNvPicPr>
            <a:picLocks noChangeAspect="1"/>
          </p:cNvPicPr>
          <p:nvPr/>
        </p:nvPicPr>
        <p:blipFill>
          <a:blip r:embed="rId2"/>
          <a:stretch>
            <a:fillRect/>
          </a:stretch>
        </p:blipFill>
        <p:spPr>
          <a:xfrm>
            <a:off x="3551176" y="1287743"/>
            <a:ext cx="2041646" cy="3062468"/>
          </a:xfrm>
          <a:prstGeom prst="rect">
            <a:avLst/>
          </a:prstGeom>
        </p:spPr>
      </p:pic>
    </p:spTree>
    <p:extLst>
      <p:ext uri="{BB962C8B-B14F-4D97-AF65-F5344CB8AC3E}">
        <p14:creationId xmlns:p14="http://schemas.microsoft.com/office/powerpoint/2010/main" val="3094063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6689CB-39ED-4012-86D7-6BE40A48D8E0}"/>
              </a:ext>
            </a:extLst>
          </p:cNvPr>
          <p:cNvSpPr>
            <a:spLocks noGrp="1"/>
          </p:cNvSpPr>
          <p:nvPr>
            <p:ph type="title"/>
          </p:nvPr>
        </p:nvSpPr>
        <p:spPr>
          <a:xfrm>
            <a:off x="985837" y="0"/>
            <a:ext cx="7172326" cy="1143000"/>
          </a:xfrm>
        </p:spPr>
        <p:txBody>
          <a:bodyPr/>
          <a:lstStyle/>
          <a:p>
            <a:r>
              <a:rPr lang="sv-SE" dirty="0"/>
              <a:t>Måns</a:t>
            </a:r>
          </a:p>
        </p:txBody>
      </p:sp>
      <p:sp>
        <p:nvSpPr>
          <p:cNvPr id="3" name="textruta 2">
            <a:extLst>
              <a:ext uri="{FF2B5EF4-FFF2-40B4-BE49-F238E27FC236}">
                <a16:creationId xmlns:a16="http://schemas.microsoft.com/office/drawing/2014/main" id="{9C24A27B-23E5-48C3-BA5A-C308074ACA86}"/>
              </a:ext>
            </a:extLst>
          </p:cNvPr>
          <p:cNvSpPr txBox="1"/>
          <p:nvPr/>
        </p:nvSpPr>
        <p:spPr>
          <a:xfrm>
            <a:off x="378758" y="974912"/>
            <a:ext cx="8765242" cy="4832092"/>
          </a:xfrm>
          <a:prstGeom prst="rect">
            <a:avLst/>
          </a:prstGeom>
          <a:noFill/>
        </p:spPr>
        <p:txBody>
          <a:bodyPr wrap="square" rtlCol="0">
            <a:spAutoFit/>
          </a:bodyPr>
          <a:lstStyle/>
          <a:p>
            <a:r>
              <a:rPr lang="sv-SE" sz="2200" i="1" dirty="0"/>
              <a:t>		Måns har aldrig varit en särskilt sjukdomsdrabbad person 		men det ändrades för cirka ett år sedan, då han 			återkommande började sjukskriva sig i korta perioder. Han 		har haft otur med olika åkommor såsom ont i ryggen, ont i 		knät, huvudvärk mm. Måns har sökt sig till vårdcentralen 		som inte kunnat hitta något direkt fel eller orsak tills hans 		hälsoproblem. Läkaren har frågat om hur Måns mår i 			övrigt, psykiskt, men det spåret viftade Måns bort snabbt 		och sade "det är absolut inget fel i huvudet på mig". Måns 		ser psykisk ohälsa som ett svaghetstecken. Visst, äktenskapet kanske inte går så bra just nu och det är mycket att göra med tre barn och jobb, samt att han känner att han ”tappat bort sig själv” och aldrig gör något kul längre. Han känner sig även ofta ensam och oförstådd trots att han är omgiven av familj och vänner. Men det är helt irrelevant för detta, eller?</a:t>
            </a:r>
          </a:p>
        </p:txBody>
      </p:sp>
      <p:pic>
        <p:nvPicPr>
          <p:cNvPr id="5" name="Bildobjekt 4" descr="En bild som visar person, bärbar dator, dator, tittar&#10;&#10;Automatiskt genererad beskrivning">
            <a:extLst>
              <a:ext uri="{FF2B5EF4-FFF2-40B4-BE49-F238E27FC236}">
                <a16:creationId xmlns:a16="http://schemas.microsoft.com/office/drawing/2014/main" id="{D8557A9D-149B-4FB9-BEE7-B0551A801BC6}"/>
              </a:ext>
            </a:extLst>
          </p:cNvPr>
          <p:cNvPicPr>
            <a:picLocks noChangeAspect="1"/>
          </p:cNvPicPr>
          <p:nvPr/>
        </p:nvPicPr>
        <p:blipFill>
          <a:blip r:embed="rId2"/>
          <a:stretch>
            <a:fillRect/>
          </a:stretch>
        </p:blipFill>
        <p:spPr>
          <a:xfrm>
            <a:off x="378758" y="908654"/>
            <a:ext cx="2269751" cy="3400375"/>
          </a:xfrm>
          <a:prstGeom prst="rect">
            <a:avLst/>
          </a:prstGeom>
        </p:spPr>
      </p:pic>
      <p:sp>
        <p:nvSpPr>
          <p:cNvPr id="6" name="Rektangel 5">
            <a:extLst>
              <a:ext uri="{FF2B5EF4-FFF2-40B4-BE49-F238E27FC236}">
                <a16:creationId xmlns:a16="http://schemas.microsoft.com/office/drawing/2014/main" id="{4A9D7905-36FC-45CD-AE9D-A52DEB01BCC8}"/>
              </a:ext>
            </a:extLst>
          </p:cNvPr>
          <p:cNvSpPr/>
          <p:nvPr/>
        </p:nvSpPr>
        <p:spPr>
          <a:xfrm>
            <a:off x="323797" y="897107"/>
            <a:ext cx="1324080" cy="307777"/>
          </a:xfrm>
          <a:prstGeom prst="rect">
            <a:avLst/>
          </a:prstGeom>
        </p:spPr>
        <p:txBody>
          <a:bodyPr wrap="none">
            <a:spAutoFit/>
          </a:bodyPr>
          <a:lstStyle/>
          <a:p>
            <a:r>
              <a:rPr lang="sv-SE" sz="1400" i="1" dirty="0"/>
              <a:t>Bild: Most Photos</a:t>
            </a:r>
          </a:p>
        </p:txBody>
      </p:sp>
    </p:spTree>
    <p:extLst>
      <p:ext uri="{BB962C8B-B14F-4D97-AF65-F5344CB8AC3E}">
        <p14:creationId xmlns:p14="http://schemas.microsoft.com/office/powerpoint/2010/main" val="3570249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6689CB-39ED-4012-86D7-6BE40A48D8E0}"/>
              </a:ext>
            </a:extLst>
          </p:cNvPr>
          <p:cNvSpPr>
            <a:spLocks noGrp="1"/>
          </p:cNvSpPr>
          <p:nvPr>
            <p:ph type="title"/>
          </p:nvPr>
        </p:nvSpPr>
        <p:spPr>
          <a:xfrm>
            <a:off x="985837" y="0"/>
            <a:ext cx="7172326" cy="1143000"/>
          </a:xfrm>
        </p:spPr>
        <p:txBody>
          <a:bodyPr/>
          <a:lstStyle/>
          <a:p>
            <a:r>
              <a:rPr lang="sv-SE" dirty="0"/>
              <a:t>Måns</a:t>
            </a:r>
          </a:p>
        </p:txBody>
      </p:sp>
      <p:sp>
        <p:nvSpPr>
          <p:cNvPr id="3" name="textruta 2">
            <a:extLst>
              <a:ext uri="{FF2B5EF4-FFF2-40B4-BE49-F238E27FC236}">
                <a16:creationId xmlns:a16="http://schemas.microsoft.com/office/drawing/2014/main" id="{9C24A27B-23E5-48C3-BA5A-C308074ACA86}"/>
              </a:ext>
            </a:extLst>
          </p:cNvPr>
          <p:cNvSpPr txBox="1"/>
          <p:nvPr/>
        </p:nvSpPr>
        <p:spPr>
          <a:xfrm>
            <a:off x="423582" y="4484594"/>
            <a:ext cx="8485094" cy="800219"/>
          </a:xfrm>
          <a:prstGeom prst="rect">
            <a:avLst/>
          </a:prstGeom>
          <a:noFill/>
        </p:spPr>
        <p:txBody>
          <a:bodyPr wrap="square" rtlCol="0">
            <a:spAutoFit/>
          </a:bodyPr>
          <a:lstStyle/>
          <a:p>
            <a:pPr algn="ctr"/>
            <a:r>
              <a:rPr lang="sv-SE" dirty="0"/>
              <a:t>Tror ni att Måns fysiska mående kan ha något att göra med hans psykiska mående? Vad tycker ni att Måns bör göra?  </a:t>
            </a:r>
          </a:p>
        </p:txBody>
      </p:sp>
      <p:pic>
        <p:nvPicPr>
          <p:cNvPr id="4" name="Bildobjekt 3" descr="En bild som visar person, bärbar dator, dator, tittar&#10;&#10;Automatiskt genererad beskrivning">
            <a:extLst>
              <a:ext uri="{FF2B5EF4-FFF2-40B4-BE49-F238E27FC236}">
                <a16:creationId xmlns:a16="http://schemas.microsoft.com/office/drawing/2014/main" id="{06E5DB4D-B073-44F0-A0B9-40940713CC52}"/>
              </a:ext>
            </a:extLst>
          </p:cNvPr>
          <p:cNvPicPr>
            <a:picLocks noChangeAspect="1"/>
          </p:cNvPicPr>
          <p:nvPr/>
        </p:nvPicPr>
        <p:blipFill>
          <a:blip r:embed="rId2"/>
          <a:stretch>
            <a:fillRect/>
          </a:stretch>
        </p:blipFill>
        <p:spPr>
          <a:xfrm>
            <a:off x="3439589" y="1143000"/>
            <a:ext cx="2127493" cy="3187255"/>
          </a:xfrm>
          <a:prstGeom prst="rect">
            <a:avLst/>
          </a:prstGeom>
        </p:spPr>
      </p:pic>
    </p:spTree>
    <p:extLst>
      <p:ext uri="{BB962C8B-B14F-4D97-AF65-F5344CB8AC3E}">
        <p14:creationId xmlns:p14="http://schemas.microsoft.com/office/powerpoint/2010/main" val="3500335493"/>
      </p:ext>
    </p:extLst>
  </p:cSld>
  <p:clrMapOvr>
    <a:masterClrMapping/>
  </p:clrMapOvr>
</p:sld>
</file>

<file path=ppt/theme/theme1.xml><?xml version="1.0" encoding="utf-8"?>
<a:theme xmlns:a="http://schemas.openxmlformats.org/drawingml/2006/main" name="Hjo_kommunvapen">
  <a:themeElements>
    <a:clrScheme name="Hjo kommun">
      <a:dk1>
        <a:sysClr val="windowText" lastClr="000000"/>
      </a:dk1>
      <a:lt1>
        <a:sysClr val="window" lastClr="FFFFFF"/>
      </a:lt1>
      <a:dk2>
        <a:srgbClr val="000000"/>
      </a:dk2>
      <a:lt2>
        <a:srgbClr val="FFFFFF"/>
      </a:lt2>
      <a:accent1>
        <a:srgbClr val="0064BE"/>
      </a:accent1>
      <a:accent2>
        <a:srgbClr val="D7F7F0"/>
      </a:accent2>
      <a:accent3>
        <a:srgbClr val="CED9C3"/>
      </a:accent3>
      <a:accent4>
        <a:srgbClr val="E6E6DA"/>
      </a:accent4>
      <a:accent5>
        <a:srgbClr val="E6FAFF"/>
      </a:accent5>
      <a:accent6>
        <a:srgbClr val="F79646"/>
      </a:accent6>
      <a:hlink>
        <a:srgbClr val="000000"/>
      </a:hlink>
      <a:folHlink>
        <a:srgbClr val="000000"/>
      </a:folHlink>
    </a:clrScheme>
    <a:fontScheme name="Hjo kommun">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_rels/customUI.xml.rels><?xml version="1.0" encoding="UTF-8" standalone="yes"?>
<Relationships xmlns="http://schemas.openxmlformats.org/package/2006/relationships"><Relationship Id="insertpicture" Type="http://schemas.openxmlformats.org/officeDocument/2006/relationships/image" Target="images/insertpicture.ico"/><Relationship Id="Blank" Type="http://schemas.openxmlformats.org/officeDocument/2006/relationships/image" Target="images/Blank.jpg"/><Relationship Id="Pie" Type="http://schemas.openxmlformats.org/officeDocument/2006/relationships/image" Target="images/Pie.ico"/><Relationship Id="Icon" Type="http://schemas.openxmlformats.org/officeDocument/2006/relationships/image" Target="images/Icon.png"/><Relationship Id="Column" Type="http://schemas.openxmlformats.org/officeDocument/2006/relationships/image" Target="images/Column.ico"/><Relationship Id="Line" Type="http://schemas.openxmlformats.org/officeDocument/2006/relationships/image" Target="images/Line.ico"/><Relationship Id="rId" Type="http://schemas.openxmlformats.org/officeDocument/2006/relationships/image" Target="images/Blank0.jpg"/></Relationships>
</file>

<file path=customUI/_rels/customUI14.xml.rels><?xml version="1.0" encoding="UTF-8" standalone="yes"?>
<Relationships xmlns="http://schemas.openxmlformats.org/package/2006/relationships"><Relationship Id="Icon" Type="http://schemas.openxmlformats.org/officeDocument/2006/relationships/image" Target="images/Icon0.png"/></Relationships>
</file>

<file path=customUI/customUI.xml>
</file>

<file path=customUI/customUI14.xml>
</file>

<file path=docProps/app.xml><?xml version="1.0" encoding="utf-8"?>
<Properties xmlns="http://schemas.openxmlformats.org/officeDocument/2006/extended-properties" xmlns:vt="http://schemas.openxmlformats.org/officeDocument/2006/docPropsVTypes">
  <Template>blank</Template>
  <TotalTime>154</TotalTime>
  <Words>609</Words>
  <Application>Microsoft Office PowerPoint</Application>
  <PresentationFormat>Bildspel på skärmen (4:3)</PresentationFormat>
  <Paragraphs>39</Paragraphs>
  <Slides>8</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8</vt:i4>
      </vt:variant>
    </vt:vector>
  </HeadingPairs>
  <TitlesOfParts>
    <vt:vector size="12" baseType="lpstr">
      <vt:lpstr>Arial</vt:lpstr>
      <vt:lpstr>Calibri</vt:lpstr>
      <vt:lpstr>Gill Sans MT</vt:lpstr>
      <vt:lpstr>Hjo_kommunvapen</vt:lpstr>
      <vt:lpstr>Case</vt:lpstr>
      <vt:lpstr>PowerPoint-presentation</vt:lpstr>
      <vt:lpstr>Jörgen</vt:lpstr>
      <vt:lpstr>Jörgen</vt:lpstr>
      <vt:lpstr>Nina</vt:lpstr>
      <vt:lpstr>Nina</vt:lpstr>
      <vt:lpstr>Måns</vt:lpstr>
      <vt:lpstr>Måns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dc:title>
  <dc:creator>Christina von Tell</dc:creator>
  <cp:lastModifiedBy>Christina von Tell</cp:lastModifiedBy>
  <cp:revision>13</cp:revision>
  <dcterms:created xsi:type="dcterms:W3CDTF">2021-09-29T14:29:49Z</dcterms:created>
  <dcterms:modified xsi:type="dcterms:W3CDTF">2021-10-05T14:23:42Z</dcterms:modified>
</cp:coreProperties>
</file>