
<file path=[Content_Types].xml><?xml version="1.0" encoding="utf-8"?>
<Types xmlns="http://schemas.openxmlformats.org/package/2006/content-types">
  <Default Extension="ico" ContentType="image/.ico"/>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customUI/images/Blank.jpg" ContentType="image/.jpg"/>
  <Override PartName="/customUI/images/Icon.png" ContentType="image/.png"/>
  <Override PartName="/customUI/images/Blank0.jpg" ContentType="image/.jpg"/>
  <Override PartName="/customUI/images/Icon0.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4d537d08304b405b" Type="http://schemas.microsoft.com/office/2007/relationships/ui/extensibility" Target="customUI/customUI14.xml"/><Relationship Id="rId2" Type="http://schemas.openxmlformats.org/package/2006/relationships/metadata/core-properties" Target="docProps/core.xml"/><Relationship Id="rId1" Type="http://schemas.openxmlformats.org/officeDocument/2006/relationships/officeDocument" Target="ppt/presentation.xml"/><Relationship Id="Ra987619bb8a448b1" Type="http://schemas.microsoft.com/office/2006/relationships/ui/extensibility" Target="customUI/customUI.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4829" r:id="rId1"/>
  </p:sldMasterIdLst>
  <p:notesMasterIdLst>
    <p:notesMasterId r:id="rId8"/>
  </p:notesMasterIdLst>
  <p:handoutMasterIdLst>
    <p:handoutMasterId r:id="rId9"/>
  </p:handoutMasterIdLst>
  <p:sldIdLst>
    <p:sldId id="260" r:id="rId2"/>
    <p:sldId id="261" r:id="rId3"/>
    <p:sldId id="267" r:id="rId4"/>
    <p:sldId id="266" r:id="rId5"/>
    <p:sldId id="275" r:id="rId6"/>
    <p:sldId id="276" r:id="rId7"/>
  </p:sldIdLst>
  <p:sldSz cx="9144000" cy="6858000" type="screen4x3"/>
  <p:notesSz cx="6858000" cy="9144000"/>
  <p:defaultTextStyle>
    <a:defPPr>
      <a:defRPr lang="en-US"/>
    </a:defPPr>
    <a:lvl1pPr marL="0" algn="l" defTabSz="1144956" rtl="0" eaLnBrk="1" latinLnBrk="0" hangingPunct="1">
      <a:defRPr sz="2300" kern="1200">
        <a:solidFill>
          <a:schemeClr val="tx1"/>
        </a:solidFill>
        <a:latin typeface="+mn-lt"/>
        <a:ea typeface="+mn-ea"/>
        <a:cs typeface="+mn-cs"/>
      </a:defRPr>
    </a:lvl1pPr>
    <a:lvl2pPr marL="572477" algn="l" defTabSz="1144956" rtl="0" eaLnBrk="1" latinLnBrk="0" hangingPunct="1">
      <a:defRPr sz="2300" kern="1200">
        <a:solidFill>
          <a:schemeClr val="tx1"/>
        </a:solidFill>
        <a:latin typeface="+mn-lt"/>
        <a:ea typeface="+mn-ea"/>
        <a:cs typeface="+mn-cs"/>
      </a:defRPr>
    </a:lvl2pPr>
    <a:lvl3pPr marL="1144956" algn="l" defTabSz="1144956" rtl="0" eaLnBrk="1" latinLnBrk="0" hangingPunct="1">
      <a:defRPr sz="2300" kern="1200">
        <a:solidFill>
          <a:schemeClr val="tx1"/>
        </a:solidFill>
        <a:latin typeface="+mn-lt"/>
        <a:ea typeface="+mn-ea"/>
        <a:cs typeface="+mn-cs"/>
      </a:defRPr>
    </a:lvl3pPr>
    <a:lvl4pPr marL="1717433" algn="l" defTabSz="1144956" rtl="0" eaLnBrk="1" latinLnBrk="0" hangingPunct="1">
      <a:defRPr sz="2300" kern="1200">
        <a:solidFill>
          <a:schemeClr val="tx1"/>
        </a:solidFill>
        <a:latin typeface="+mn-lt"/>
        <a:ea typeface="+mn-ea"/>
        <a:cs typeface="+mn-cs"/>
      </a:defRPr>
    </a:lvl4pPr>
    <a:lvl5pPr marL="2289912" algn="l" defTabSz="1144956" rtl="0" eaLnBrk="1" latinLnBrk="0" hangingPunct="1">
      <a:defRPr sz="2300" kern="1200">
        <a:solidFill>
          <a:schemeClr val="tx1"/>
        </a:solidFill>
        <a:latin typeface="+mn-lt"/>
        <a:ea typeface="+mn-ea"/>
        <a:cs typeface="+mn-cs"/>
      </a:defRPr>
    </a:lvl5pPr>
    <a:lvl6pPr marL="2862392" algn="l" defTabSz="1144956" rtl="0" eaLnBrk="1" latinLnBrk="0" hangingPunct="1">
      <a:defRPr sz="2300" kern="1200">
        <a:solidFill>
          <a:schemeClr val="tx1"/>
        </a:solidFill>
        <a:latin typeface="+mn-lt"/>
        <a:ea typeface="+mn-ea"/>
        <a:cs typeface="+mn-cs"/>
      </a:defRPr>
    </a:lvl6pPr>
    <a:lvl7pPr marL="3434869" algn="l" defTabSz="1144956" rtl="0" eaLnBrk="1" latinLnBrk="0" hangingPunct="1">
      <a:defRPr sz="2300" kern="1200">
        <a:solidFill>
          <a:schemeClr val="tx1"/>
        </a:solidFill>
        <a:latin typeface="+mn-lt"/>
        <a:ea typeface="+mn-ea"/>
        <a:cs typeface="+mn-cs"/>
      </a:defRPr>
    </a:lvl7pPr>
    <a:lvl8pPr marL="4007346" algn="l" defTabSz="1144956" rtl="0" eaLnBrk="1" latinLnBrk="0" hangingPunct="1">
      <a:defRPr sz="2300" kern="1200">
        <a:solidFill>
          <a:schemeClr val="tx1"/>
        </a:solidFill>
        <a:latin typeface="+mn-lt"/>
        <a:ea typeface="+mn-ea"/>
        <a:cs typeface="+mn-cs"/>
      </a:defRPr>
    </a:lvl8pPr>
    <a:lvl9pPr marL="4579824" algn="l" defTabSz="1144956"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6">
          <p15:clr>
            <a:srgbClr val="A4A3A4"/>
          </p15:clr>
        </p15:guide>
        <p15:guide id="2" pos="5136">
          <p15:clr>
            <a:srgbClr val="A4A3A4"/>
          </p15:clr>
        </p15:guide>
        <p15:guide id="3" pos="6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51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74" autoAdjust="0"/>
  </p:normalViewPr>
  <p:slideViewPr>
    <p:cSldViewPr snapToGrid="0">
      <p:cViewPr varScale="1">
        <p:scale>
          <a:sx n="154" d="100"/>
          <a:sy n="154" d="100"/>
        </p:scale>
        <p:origin x="1980" y="138"/>
      </p:cViewPr>
      <p:guideLst>
        <p:guide orient="horz" pos="3336"/>
        <p:guide pos="5136"/>
        <p:guide pos="6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8" d="100"/>
          <a:sy n="98" d="100"/>
        </p:scale>
        <p:origin x="-35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39C7D5-C342-4E74-A36D-2B93FBD4D0B4}" type="datetimeFigureOut">
              <a:rPr lang="en-GB" smtClean="0"/>
              <a:pPr/>
              <a:t>24/02/2022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2E86AA-EB73-4583-97D9-879C6FDBBD01}" type="slidenum">
              <a:rPr lang="en-GB" smtClean="0"/>
              <a:pPr/>
              <a:t>‹#›</a:t>
            </a:fld>
            <a:endParaRPr lang="en-GB"/>
          </a:p>
        </p:txBody>
      </p:sp>
    </p:spTree>
    <p:extLst>
      <p:ext uri="{BB962C8B-B14F-4D97-AF65-F5344CB8AC3E}">
        <p14:creationId xmlns:p14="http://schemas.microsoft.com/office/powerpoint/2010/main" val="37569763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3B48B-71E7-4CA1-8D88-0CCC8CD955CF}" type="datetimeFigureOut">
              <a:rPr lang="en-GB" smtClean="0"/>
              <a:pPr/>
              <a:t>24/02/2022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2E19B-3B3B-425F-BA02-7BD49670DBED}" type="slidenum">
              <a:rPr lang="en-GB" smtClean="0"/>
              <a:pPr/>
              <a:t>‹#›</a:t>
            </a:fld>
            <a:endParaRPr lang="en-GB"/>
          </a:p>
        </p:txBody>
      </p:sp>
    </p:spTree>
    <p:extLst>
      <p:ext uri="{BB962C8B-B14F-4D97-AF65-F5344CB8AC3E}">
        <p14:creationId xmlns:p14="http://schemas.microsoft.com/office/powerpoint/2010/main" val="3280560774"/>
      </p:ext>
    </p:extLst>
  </p:cSld>
  <p:clrMap bg1="lt1" tx1="dk1" bg2="lt2" tx2="dk2" accent1="accent1" accent2="accent2" accent3="accent3" accent4="accent4" accent5="accent5" accent6="accent6" hlink="hlink" folHlink="folHlink"/>
  <p:hf sldNum="0" hdr="0" ftr="0" dt="0"/>
  <p:notesStyle>
    <a:lvl1pPr marL="0" algn="l" defTabSz="1144956" rtl="0" eaLnBrk="1" latinLnBrk="0" hangingPunct="1">
      <a:defRPr sz="1600" kern="1200">
        <a:solidFill>
          <a:schemeClr val="tx1"/>
        </a:solidFill>
        <a:latin typeface="+mn-lt"/>
        <a:ea typeface="+mn-ea"/>
        <a:cs typeface="+mn-cs"/>
      </a:defRPr>
    </a:lvl1pPr>
    <a:lvl2pPr marL="572477" algn="l" defTabSz="1144956" rtl="0" eaLnBrk="1" latinLnBrk="0" hangingPunct="1">
      <a:defRPr sz="1600" kern="1200">
        <a:solidFill>
          <a:schemeClr val="tx1"/>
        </a:solidFill>
        <a:latin typeface="+mn-lt"/>
        <a:ea typeface="+mn-ea"/>
        <a:cs typeface="+mn-cs"/>
      </a:defRPr>
    </a:lvl2pPr>
    <a:lvl3pPr marL="1144956" algn="l" defTabSz="1144956" rtl="0" eaLnBrk="1" latinLnBrk="0" hangingPunct="1">
      <a:defRPr sz="1600" kern="1200">
        <a:solidFill>
          <a:schemeClr val="tx1"/>
        </a:solidFill>
        <a:latin typeface="+mn-lt"/>
        <a:ea typeface="+mn-ea"/>
        <a:cs typeface="+mn-cs"/>
      </a:defRPr>
    </a:lvl3pPr>
    <a:lvl4pPr marL="1717433" algn="l" defTabSz="1144956" rtl="0" eaLnBrk="1" latinLnBrk="0" hangingPunct="1">
      <a:defRPr sz="1600" kern="1200">
        <a:solidFill>
          <a:schemeClr val="tx1"/>
        </a:solidFill>
        <a:latin typeface="+mn-lt"/>
        <a:ea typeface="+mn-ea"/>
        <a:cs typeface="+mn-cs"/>
      </a:defRPr>
    </a:lvl4pPr>
    <a:lvl5pPr marL="2289912" algn="l" defTabSz="1144956" rtl="0" eaLnBrk="1" latinLnBrk="0" hangingPunct="1">
      <a:defRPr sz="1600" kern="1200">
        <a:solidFill>
          <a:schemeClr val="tx1"/>
        </a:solidFill>
        <a:latin typeface="+mn-lt"/>
        <a:ea typeface="+mn-ea"/>
        <a:cs typeface="+mn-cs"/>
      </a:defRPr>
    </a:lvl5pPr>
    <a:lvl6pPr marL="2862392" algn="l" defTabSz="1144956" rtl="0" eaLnBrk="1" latinLnBrk="0" hangingPunct="1">
      <a:defRPr sz="1600" kern="1200">
        <a:solidFill>
          <a:schemeClr val="tx1"/>
        </a:solidFill>
        <a:latin typeface="+mn-lt"/>
        <a:ea typeface="+mn-ea"/>
        <a:cs typeface="+mn-cs"/>
      </a:defRPr>
    </a:lvl6pPr>
    <a:lvl7pPr marL="3434869" algn="l" defTabSz="1144956" rtl="0" eaLnBrk="1" latinLnBrk="0" hangingPunct="1">
      <a:defRPr sz="1600" kern="1200">
        <a:solidFill>
          <a:schemeClr val="tx1"/>
        </a:solidFill>
        <a:latin typeface="+mn-lt"/>
        <a:ea typeface="+mn-ea"/>
        <a:cs typeface="+mn-cs"/>
      </a:defRPr>
    </a:lvl7pPr>
    <a:lvl8pPr marL="4007346" algn="l" defTabSz="1144956" rtl="0" eaLnBrk="1" latinLnBrk="0" hangingPunct="1">
      <a:defRPr sz="1600" kern="1200">
        <a:solidFill>
          <a:schemeClr val="tx1"/>
        </a:solidFill>
        <a:latin typeface="+mn-lt"/>
        <a:ea typeface="+mn-ea"/>
        <a:cs typeface="+mn-cs"/>
      </a:defRPr>
    </a:lvl8pPr>
    <a:lvl9pPr marL="4579824" algn="l" defTabSz="1144956"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1550" y="1006475"/>
            <a:ext cx="718185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5433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Tree>
    <p:extLst>
      <p:ext uri="{BB962C8B-B14F-4D97-AF65-F5344CB8AC3E}">
        <p14:creationId xmlns:p14="http://schemas.microsoft.com/office/powerpoint/2010/main" val="228629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1026634"/>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53596291"/>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81075" y="510639"/>
            <a:ext cx="7172325" cy="641886"/>
          </a:xfrm>
        </p:spPr>
        <p:txBody>
          <a:bodyPr anchor="t" anchorCtr="0"/>
          <a:lstStyle>
            <a:lvl1pPr>
              <a:defRPr b="1">
                <a:solidFill>
                  <a:schemeClr val="tx1"/>
                </a:solidFill>
              </a:defRPr>
            </a:lvl1pPr>
          </a:lstStyle>
          <a:p>
            <a:r>
              <a:rPr lang="sv-SE"/>
              <a:t>Klicka här för att ändra mall för rubrikformat</a:t>
            </a:r>
            <a:endParaRPr lang="en-US" dirty="0"/>
          </a:p>
        </p:txBody>
      </p:sp>
      <p:sp>
        <p:nvSpPr>
          <p:cNvPr id="4" name="Platshållare för innehåll 3"/>
          <p:cNvSpPr>
            <a:spLocks noGrp="1"/>
          </p:cNvSpPr>
          <p:nvPr>
            <p:ph sz="half" idx="2"/>
          </p:nvPr>
        </p:nvSpPr>
        <p:spPr>
          <a:xfrm>
            <a:off x="981074" y="1278463"/>
            <a:ext cx="3490939" cy="4017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p:cNvSpPr>
            <a:spLocks noGrp="1"/>
          </p:cNvSpPr>
          <p:nvPr>
            <p:ph type="body" sz="quarter" idx="3"/>
          </p:nvPr>
        </p:nvSpPr>
        <p:spPr>
          <a:xfrm>
            <a:off x="4642036" y="1277668"/>
            <a:ext cx="3511364" cy="897208"/>
          </a:xfrm>
        </p:spPr>
        <p:txBody>
          <a:bodyPr anchor="b">
            <a:normAutofit/>
          </a:bodyPr>
          <a:lstStyle>
            <a:lvl1pPr marL="0" indent="0">
              <a:buNone/>
              <a:defRPr sz="2400" b="0">
                <a:solidFill>
                  <a:schemeClr val="tx1"/>
                </a:solidFill>
              </a:defRPr>
            </a:lvl1pPr>
            <a:lvl2pPr marL="457120" indent="0">
              <a:buNone/>
              <a:defRPr sz="2000" b="1"/>
            </a:lvl2pPr>
            <a:lvl3pPr marL="914239" indent="0">
              <a:buNone/>
              <a:defRPr sz="1800" b="1"/>
            </a:lvl3pPr>
            <a:lvl4pPr marL="1371359" indent="0">
              <a:buNone/>
              <a:defRPr sz="1600" b="1"/>
            </a:lvl4pPr>
            <a:lvl5pPr marL="1828478" indent="0">
              <a:buNone/>
              <a:defRPr sz="1600" b="1"/>
            </a:lvl5pPr>
            <a:lvl6pPr marL="2285598" indent="0">
              <a:buNone/>
              <a:defRPr sz="1600" b="1"/>
            </a:lvl6pPr>
            <a:lvl7pPr marL="2742717" indent="0">
              <a:buNone/>
              <a:defRPr sz="1600" b="1"/>
            </a:lvl7pPr>
            <a:lvl8pPr marL="3199836" indent="0">
              <a:buNone/>
              <a:defRPr sz="1600" b="1"/>
            </a:lvl8pPr>
            <a:lvl9pPr marL="3656956"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7" y="2174875"/>
            <a:ext cx="3508374"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4214709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Rubrikbild">
    <p:spTree>
      <p:nvGrpSpPr>
        <p:cNvPr id="1" name=""/>
        <p:cNvGrpSpPr/>
        <p:nvPr/>
      </p:nvGrpSpPr>
      <p:grpSpPr>
        <a:xfrm>
          <a:off x="0" y="0"/>
          <a:ext cx="0" cy="0"/>
          <a:chOff x="0" y="0"/>
          <a:chExt cx="0" cy="0"/>
        </a:xfrm>
      </p:grpSpPr>
      <p:sp>
        <p:nvSpPr>
          <p:cNvPr id="22" name="Rubrik 1"/>
          <p:cNvSpPr>
            <a:spLocks noGrp="1"/>
          </p:cNvSpPr>
          <p:nvPr>
            <p:ph type="ctrTitle"/>
          </p:nvPr>
        </p:nvSpPr>
        <p:spPr>
          <a:xfrm>
            <a:off x="685800" y="2130429"/>
            <a:ext cx="7772400" cy="1470025"/>
          </a:xfrm>
        </p:spPr>
        <p:txBody>
          <a:bodyPr/>
          <a:lstStyle>
            <a:lvl1pPr algn="ctr">
              <a:defRPr/>
            </a:lvl1pPr>
          </a:lstStyle>
          <a:p>
            <a:r>
              <a:rPr lang="sv-SE"/>
              <a:t>Klicka här för att ändra mall för rubrikformat</a:t>
            </a:r>
          </a:p>
        </p:txBody>
      </p:sp>
      <p:sp>
        <p:nvSpPr>
          <p:cNvPr id="23" name="Underrubrik 2"/>
          <p:cNvSpPr>
            <a:spLocks noGrp="1"/>
          </p:cNvSpPr>
          <p:nvPr>
            <p:ph type="subTitle" idx="1"/>
          </p:nvPr>
        </p:nvSpPr>
        <p:spPr>
          <a:xfrm>
            <a:off x="1371600" y="3886200"/>
            <a:ext cx="6400800" cy="1409700"/>
          </a:xfrm>
        </p:spPr>
        <p:txBody>
          <a:bodyPr/>
          <a:lstStyle>
            <a:lvl1pPr marL="0" indent="0" algn="ctr">
              <a:buNone/>
              <a:defRPr/>
            </a:lvl1pPr>
            <a:lvl2pPr marL="456878" indent="0" algn="ctr">
              <a:buNone/>
              <a:defRPr/>
            </a:lvl2pPr>
            <a:lvl3pPr marL="913756" indent="0" algn="ctr">
              <a:buNone/>
              <a:defRPr/>
            </a:lvl3pPr>
            <a:lvl4pPr marL="1370635" indent="0" algn="ctr">
              <a:buNone/>
              <a:defRPr/>
            </a:lvl4pPr>
            <a:lvl5pPr marL="1827512" indent="0" algn="ctr">
              <a:buNone/>
              <a:defRPr/>
            </a:lvl5pPr>
            <a:lvl6pPr marL="2284391" indent="0" algn="ctr">
              <a:buNone/>
              <a:defRPr/>
            </a:lvl6pPr>
            <a:lvl7pPr marL="2741268" indent="0" algn="ctr">
              <a:buNone/>
              <a:defRPr/>
            </a:lvl7pPr>
            <a:lvl8pPr marL="3198146" indent="0" algn="ctr">
              <a:buNone/>
              <a:defRPr/>
            </a:lvl8pPr>
            <a:lvl9pPr marL="3655024"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182939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556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71550" y="3321050"/>
            <a:ext cx="7181850" cy="1362075"/>
          </a:xfrm>
        </p:spPr>
        <p:txBody>
          <a:bodyPr anchor="t"/>
          <a:lstStyle>
            <a:lvl1pPr algn="l">
              <a:defRPr sz="4000" b="1" cap="all"/>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71550" y="1811338"/>
            <a:ext cx="71818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694348328"/>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981074" y="1600201"/>
            <a:ext cx="3514725" cy="369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1"/>
            <a:ext cx="3505200" cy="369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4095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981074" y="1535113"/>
            <a:ext cx="35163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971550" y="2174875"/>
            <a:ext cx="3525838"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3508375"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3911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75090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3047470"/>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81075" y="273050"/>
            <a:ext cx="2484438" cy="1162050"/>
          </a:xfrm>
        </p:spPr>
        <p:txBody>
          <a:bodyPr anchor="b"/>
          <a:lstStyle>
            <a:lvl1pPr algn="l">
              <a:defRPr sz="2000" b="1"/>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3575050" y="273051"/>
            <a:ext cx="4578350" cy="5022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981075" y="1435101"/>
            <a:ext cx="2484438" cy="3860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93266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9913" y="39243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820863" y="612775"/>
            <a:ext cx="5486400" cy="32353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839913" y="44910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4543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81075" y="274638"/>
            <a:ext cx="7172326"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981074" y="1600200"/>
            <a:ext cx="7172325" cy="3695699"/>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p:cNvPicPr>
            <a:picLocks/>
          </p:cNvPicPr>
          <p:nvPr userDrawn="1"/>
        </p:nvPicPr>
        <p:blipFill>
          <a:blip r:embed="rId15">
            <a:extLst>
              <a:ext uri="{28A0092B-C50C-407E-A947-70E740481C1C}">
                <a14:useLocalDpi xmlns:a14="http://schemas.microsoft.com/office/drawing/2010/main" val="0"/>
              </a:ext>
            </a:extLst>
          </a:blip>
          <a:stretch>
            <a:fillRect/>
          </a:stretch>
        </p:blipFill>
        <p:spPr>
          <a:xfrm>
            <a:off x="-2" y="6138000"/>
            <a:ext cx="9144001" cy="473114"/>
          </a:xfrm>
          <a:prstGeom prst="rect">
            <a:avLst/>
          </a:prstGeom>
        </p:spPr>
      </p:pic>
      <p:pic>
        <p:nvPicPr>
          <p:cNvPr id="8" name="Bildobjekt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53350" y="5662207"/>
            <a:ext cx="1180734" cy="475793"/>
          </a:xfrm>
          <a:prstGeom prst="rect">
            <a:avLst/>
          </a:prstGeom>
        </p:spPr>
      </p:pic>
    </p:spTree>
    <p:extLst>
      <p:ext uri="{BB962C8B-B14F-4D97-AF65-F5344CB8AC3E}">
        <p14:creationId xmlns:p14="http://schemas.microsoft.com/office/powerpoint/2010/main" val="1415223445"/>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 id="2147484841" r:id="rId12"/>
    <p:sldLayoutId id="2147484828" r:id="rId13"/>
  </p:sldLayoutIdLst>
  <p:hf sldNum="0" hdr="0"/>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hjo.arbetsmiljoverktyget.se/Ap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Tillbud och arbetsskada</a:t>
            </a:r>
          </a:p>
        </p:txBody>
      </p:sp>
      <p:pic>
        <p:nvPicPr>
          <p:cNvPr id="5" name="Bildobjekt 4">
            <a:extLst>
              <a:ext uri="{FF2B5EF4-FFF2-40B4-BE49-F238E27FC236}">
                <a16:creationId xmlns:a16="http://schemas.microsoft.com/office/drawing/2014/main" id="{B7B99D19-3CB4-4099-B1D0-AD4A981BDA3D}"/>
              </a:ext>
            </a:extLst>
          </p:cNvPr>
          <p:cNvPicPr>
            <a:picLocks noChangeAspect="1"/>
          </p:cNvPicPr>
          <p:nvPr/>
        </p:nvPicPr>
        <p:blipFill>
          <a:blip r:embed="rId2"/>
          <a:stretch>
            <a:fillRect/>
          </a:stretch>
        </p:blipFill>
        <p:spPr>
          <a:xfrm>
            <a:off x="2490865" y="2127541"/>
            <a:ext cx="4162269" cy="3153585"/>
          </a:xfrm>
          <a:prstGeom prst="rect">
            <a:avLst/>
          </a:prstGeom>
        </p:spPr>
      </p:pic>
      <p:pic>
        <p:nvPicPr>
          <p:cNvPr id="3" name="Bildobjekt 2">
            <a:extLst>
              <a:ext uri="{FF2B5EF4-FFF2-40B4-BE49-F238E27FC236}">
                <a16:creationId xmlns:a16="http://schemas.microsoft.com/office/drawing/2014/main" id="{FAC37C5D-41C0-4997-ACD7-6E9A3D7F0142}"/>
              </a:ext>
            </a:extLst>
          </p:cNvPr>
          <p:cNvPicPr>
            <a:picLocks noChangeAspect="1"/>
          </p:cNvPicPr>
          <p:nvPr/>
        </p:nvPicPr>
        <p:blipFill>
          <a:blip r:embed="rId3"/>
          <a:stretch>
            <a:fillRect/>
          </a:stretch>
        </p:blipFill>
        <p:spPr>
          <a:xfrm>
            <a:off x="790381" y="2611987"/>
            <a:ext cx="2400300" cy="1266825"/>
          </a:xfrm>
          <a:prstGeom prst="rect">
            <a:avLst/>
          </a:prstGeom>
        </p:spPr>
      </p:pic>
    </p:spTree>
    <p:extLst>
      <p:ext uri="{BB962C8B-B14F-4D97-AF65-F5344CB8AC3E}">
        <p14:creationId xmlns:p14="http://schemas.microsoft.com/office/powerpoint/2010/main" val="239702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ubrik 1">
            <a:extLst>
              <a:ext uri="{FF2B5EF4-FFF2-40B4-BE49-F238E27FC236}">
                <a16:creationId xmlns:a16="http://schemas.microsoft.com/office/drawing/2014/main" id="{39EE250F-BB45-4001-95E6-A1FE16D0B2E0}"/>
              </a:ext>
            </a:extLst>
          </p:cNvPr>
          <p:cNvSpPr txBox="1">
            <a:spLocks/>
          </p:cNvSpPr>
          <p:nvPr/>
        </p:nvSpPr>
        <p:spPr>
          <a:xfrm>
            <a:off x="457200" y="444616"/>
            <a:ext cx="8229600" cy="973021"/>
          </a:xfrm>
          <a:prstGeom prst="rect">
            <a:avLst/>
          </a:prstGeom>
        </p:spPr>
        <p:txBody>
          <a:bodyPr/>
          <a:lst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dirty="0"/>
              <a:t>Tillbud: </a:t>
            </a:r>
            <a:r>
              <a:rPr lang="sv-SE" sz="5400" dirty="0">
                <a:solidFill>
                  <a:srgbClr val="FFCC00"/>
                </a:solidFill>
              </a:rPr>
              <a:t>OJ!</a:t>
            </a:r>
          </a:p>
        </p:txBody>
      </p:sp>
      <p:sp>
        <p:nvSpPr>
          <p:cNvPr id="14" name="Platshållare för innehåll 2">
            <a:extLst>
              <a:ext uri="{FF2B5EF4-FFF2-40B4-BE49-F238E27FC236}">
                <a16:creationId xmlns:a16="http://schemas.microsoft.com/office/drawing/2014/main" id="{5FFFE074-808D-4305-ADCC-E2ACA185483F}"/>
              </a:ext>
            </a:extLst>
          </p:cNvPr>
          <p:cNvSpPr txBox="1">
            <a:spLocks/>
          </p:cNvSpPr>
          <p:nvPr/>
        </p:nvSpPr>
        <p:spPr>
          <a:xfrm>
            <a:off x="457200" y="2355210"/>
            <a:ext cx="8229600" cy="1828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sv-SE" dirty="0"/>
          </a:p>
        </p:txBody>
      </p:sp>
      <p:sp>
        <p:nvSpPr>
          <p:cNvPr id="2" name="Ellips 1">
            <a:extLst>
              <a:ext uri="{FF2B5EF4-FFF2-40B4-BE49-F238E27FC236}">
                <a16:creationId xmlns:a16="http://schemas.microsoft.com/office/drawing/2014/main" id="{260A8225-EB6F-42A6-9839-66BFE0343658}"/>
              </a:ext>
            </a:extLst>
          </p:cNvPr>
          <p:cNvSpPr/>
          <p:nvPr/>
        </p:nvSpPr>
        <p:spPr>
          <a:xfrm>
            <a:off x="631371" y="1524001"/>
            <a:ext cx="7881257" cy="435428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defRPr sz="2200">
                <a:solidFill>
                  <a:srgbClr val="737572"/>
                </a:solidFill>
                <a:latin typeface="Geneva"/>
                <a:ea typeface="Geneva"/>
                <a:cs typeface="Geneva"/>
                <a:sym typeface="Geneva"/>
              </a:defRPr>
            </a:pPr>
            <a:r>
              <a:rPr lang="sv-SE" dirty="0">
                <a:solidFill>
                  <a:schemeClr val="tx1"/>
                </a:solidFill>
              </a:rPr>
              <a:t>En händelse eller situation som skulle kunnat leda till skada men slutade väl.</a:t>
            </a:r>
          </a:p>
          <a:p>
            <a:pPr algn="ctr" defTabSz="457200">
              <a:lnSpc>
                <a:spcPct val="100000"/>
              </a:lnSpc>
              <a:spcBef>
                <a:spcPts val="0"/>
              </a:spcBef>
              <a:defRPr sz="2200">
                <a:solidFill>
                  <a:srgbClr val="737572"/>
                </a:solidFill>
                <a:latin typeface="Geneva"/>
                <a:ea typeface="Geneva"/>
                <a:cs typeface="Geneva"/>
                <a:sym typeface="Geneva"/>
              </a:defRPr>
            </a:pPr>
            <a:endParaRPr lang="sv-SE" dirty="0">
              <a:solidFill>
                <a:schemeClr val="tx1"/>
              </a:solidFill>
            </a:endParaRPr>
          </a:p>
          <a:p>
            <a:pPr algn="ctr" defTabSz="457200">
              <a:lnSpc>
                <a:spcPct val="100000"/>
              </a:lnSpc>
              <a:spcBef>
                <a:spcPts val="0"/>
              </a:spcBef>
              <a:defRPr sz="2200">
                <a:solidFill>
                  <a:srgbClr val="737572"/>
                </a:solidFill>
                <a:latin typeface="Geneva"/>
                <a:ea typeface="Geneva"/>
                <a:cs typeface="Geneva"/>
                <a:sym typeface="Geneva"/>
              </a:defRPr>
            </a:pPr>
            <a:r>
              <a:rPr lang="sv-SE" dirty="0">
                <a:solidFill>
                  <a:schemeClr val="tx1"/>
                </a:solidFill>
              </a:rPr>
              <a:t>Tillbud hänger inte bara ihop med fysiska faktorer, utan även de som brukar kallas psykosociala. Händelser som hade kunnat leda till skada och som har med till exempel stress, konflikter eller mobbning kallas också tillbud.</a:t>
            </a:r>
          </a:p>
          <a:p>
            <a:pPr algn="ctr"/>
            <a:endParaRPr lang="sv-SE" dirty="0"/>
          </a:p>
        </p:txBody>
      </p:sp>
    </p:spTree>
    <p:extLst>
      <p:ext uri="{BB962C8B-B14F-4D97-AF65-F5344CB8AC3E}">
        <p14:creationId xmlns:p14="http://schemas.microsoft.com/office/powerpoint/2010/main" val="271421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09D8248-0D4C-4BBB-A7C7-0003125D5C11}"/>
              </a:ext>
            </a:extLst>
          </p:cNvPr>
          <p:cNvSpPr>
            <a:spLocks noGrp="1"/>
          </p:cNvSpPr>
          <p:nvPr>
            <p:ph type="title"/>
          </p:nvPr>
        </p:nvSpPr>
        <p:spPr>
          <a:xfrm>
            <a:off x="981075" y="274638"/>
            <a:ext cx="7172326" cy="924988"/>
          </a:xfrm>
        </p:spPr>
        <p:txBody>
          <a:bodyPr/>
          <a:lstStyle/>
          <a:p>
            <a:r>
              <a:rPr lang="sv-SE" dirty="0"/>
              <a:t>Arbetsskada: </a:t>
            </a:r>
            <a:r>
              <a:rPr lang="sv-SE" dirty="0">
                <a:solidFill>
                  <a:srgbClr val="C00000"/>
                </a:solidFill>
              </a:rPr>
              <a:t>AJ</a:t>
            </a:r>
          </a:p>
        </p:txBody>
      </p:sp>
      <p:sp>
        <p:nvSpPr>
          <p:cNvPr id="5" name="Ellips 4">
            <a:extLst>
              <a:ext uri="{FF2B5EF4-FFF2-40B4-BE49-F238E27FC236}">
                <a16:creationId xmlns:a16="http://schemas.microsoft.com/office/drawing/2014/main" id="{3F78C839-13B2-423D-9BC9-D3DCEFB6751F}"/>
              </a:ext>
            </a:extLst>
          </p:cNvPr>
          <p:cNvSpPr/>
          <p:nvPr/>
        </p:nvSpPr>
        <p:spPr>
          <a:xfrm>
            <a:off x="631371" y="1524001"/>
            <a:ext cx="7881257" cy="435428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En </a:t>
            </a:r>
            <a:r>
              <a:rPr lang="sv-SE" dirty="0">
                <a:solidFill>
                  <a:schemeClr val="tx1"/>
                </a:solidFill>
              </a:rPr>
              <a:t>Arbetsplatsskada är när någon skadats eller blivit sjuk till följd av en arbetsplatsolycka. Alltså när bokhyllan vält över någon, när lastbilen krockat till följd av dåliga bromsar, eller någon bränt sig i en fabrik. En viktig skiljelinje mellan tillbud och arbetsplatsskada är alltså om en olycka </a:t>
            </a:r>
            <a:r>
              <a:rPr lang="sv-SE" b="1" dirty="0">
                <a:solidFill>
                  <a:schemeClr val="tx1"/>
                </a:solidFill>
              </a:rPr>
              <a:t>skulle kunna ha hänt</a:t>
            </a:r>
            <a:r>
              <a:rPr lang="sv-SE" dirty="0">
                <a:solidFill>
                  <a:schemeClr val="tx1"/>
                </a:solidFill>
              </a:rPr>
              <a:t>, eller om en olycka </a:t>
            </a:r>
            <a:r>
              <a:rPr lang="sv-SE" b="1" dirty="0">
                <a:solidFill>
                  <a:schemeClr val="tx1"/>
                </a:solidFill>
              </a:rPr>
              <a:t>faktiskt har hänt</a:t>
            </a:r>
            <a:r>
              <a:rPr lang="sv-SE" dirty="0">
                <a:solidFill>
                  <a:schemeClr val="tx1"/>
                </a:solidFill>
              </a:rPr>
              <a:t>.</a:t>
            </a:r>
          </a:p>
        </p:txBody>
      </p:sp>
    </p:spTree>
    <p:extLst>
      <p:ext uri="{BB962C8B-B14F-4D97-AF65-F5344CB8AC3E}">
        <p14:creationId xmlns:p14="http://schemas.microsoft.com/office/powerpoint/2010/main" val="281578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0B1E682-F42B-4B38-B332-66262AA9D60A}"/>
              </a:ext>
            </a:extLst>
          </p:cNvPr>
          <p:cNvSpPr>
            <a:spLocks noGrp="1"/>
          </p:cNvSpPr>
          <p:nvPr>
            <p:ph idx="1"/>
          </p:nvPr>
        </p:nvSpPr>
        <p:spPr>
          <a:xfrm>
            <a:off x="981074" y="1056444"/>
            <a:ext cx="7172325" cy="4740350"/>
          </a:xfrm>
        </p:spPr>
        <p:txBody>
          <a:bodyPr>
            <a:normAutofit/>
          </a:bodyPr>
          <a:lstStyle/>
          <a:p>
            <a:pPr marL="0" indent="0" algn="ctr">
              <a:buNone/>
            </a:pPr>
            <a:r>
              <a:rPr lang="sv-SE" dirty="0"/>
              <a:t>Alla tillbud och arbetsskador ska rapporteras och utredas. </a:t>
            </a:r>
            <a:br>
              <a:rPr lang="sv-SE" dirty="0"/>
            </a:br>
            <a:endParaRPr lang="sv-SE" dirty="0"/>
          </a:p>
          <a:p>
            <a:pPr marL="0" indent="0">
              <a:buNone/>
            </a:pPr>
            <a:endParaRPr lang="sv-SE" dirty="0"/>
          </a:p>
          <a:p>
            <a:pPr marL="0" indent="0">
              <a:buNone/>
            </a:pPr>
            <a:r>
              <a:rPr lang="sv-SE" dirty="0"/>
              <a:t>Följ länk nedan för att göra en anmälan</a:t>
            </a:r>
          </a:p>
          <a:p>
            <a:pPr marL="0" indent="0">
              <a:buNone/>
            </a:pPr>
            <a:r>
              <a:rPr lang="sv-SE" dirty="0">
                <a:solidFill>
                  <a:schemeClr val="accent1">
                    <a:lumMod val="75000"/>
                  </a:schemeClr>
                </a:solidFill>
                <a:hlinkClick r:id="rId2">
                  <a:extLst>
                    <a:ext uri="{A12FA001-AC4F-418D-AE19-62706E023703}">
                      <ahyp:hlinkClr xmlns:ahyp="http://schemas.microsoft.com/office/drawing/2018/hyperlinkcolor" val="tx"/>
                    </a:ext>
                  </a:extLst>
                </a:hlinkClick>
              </a:rPr>
              <a:t>AMV (arbetsmiljoverktyget.se)</a:t>
            </a:r>
            <a:r>
              <a:rPr lang="sv-SE" dirty="0">
                <a:solidFill>
                  <a:schemeClr val="accent1">
                    <a:lumMod val="75000"/>
                  </a:schemeClr>
                </a:solidFill>
              </a:rPr>
              <a:t> </a:t>
            </a:r>
          </a:p>
        </p:txBody>
      </p:sp>
    </p:spTree>
    <p:extLst>
      <p:ext uri="{BB962C8B-B14F-4D97-AF65-F5344CB8AC3E}">
        <p14:creationId xmlns:p14="http://schemas.microsoft.com/office/powerpoint/2010/main" val="85522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764670-8182-4FB4-8A3B-60EBD76C3CCF}"/>
              </a:ext>
            </a:extLst>
          </p:cNvPr>
          <p:cNvSpPr/>
          <p:nvPr/>
        </p:nvSpPr>
        <p:spPr>
          <a:xfrm>
            <a:off x="746449" y="1362270"/>
            <a:ext cx="3726024" cy="266855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t>Vad kan jag göra?</a:t>
            </a:r>
          </a:p>
        </p:txBody>
      </p:sp>
      <p:sp>
        <p:nvSpPr>
          <p:cNvPr id="5" name="Rektangel 4">
            <a:extLst>
              <a:ext uri="{FF2B5EF4-FFF2-40B4-BE49-F238E27FC236}">
                <a16:creationId xmlns:a16="http://schemas.microsoft.com/office/drawing/2014/main" id="{9C10D578-ABC4-4271-AC15-71081947DD1F}"/>
              </a:ext>
            </a:extLst>
          </p:cNvPr>
          <p:cNvSpPr/>
          <p:nvPr/>
        </p:nvSpPr>
        <p:spPr>
          <a:xfrm>
            <a:off x="4237652" y="354563"/>
            <a:ext cx="4570446" cy="488302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a:t>Genom att rapportera om risker på arbetsplatsen och ge förslag till förbättring bidrar du till:</a:t>
            </a:r>
          </a:p>
          <a:p>
            <a:pPr algn="ctr"/>
            <a:endParaRPr lang="sv-SE" b="1" dirty="0"/>
          </a:p>
          <a:p>
            <a:pPr marL="990600" indent="-228600">
              <a:buClr>
                <a:srgbClr val="707070"/>
              </a:buClr>
              <a:buSzPct val="100000"/>
            </a:pPr>
            <a:r>
              <a:rPr lang="sv-SE" dirty="0"/>
              <a:t>En tryggare arbetsplats för dig själv och dina kollegor</a:t>
            </a:r>
          </a:p>
          <a:p>
            <a:pPr marL="990600" indent="-228600">
              <a:buClr>
                <a:srgbClr val="707070"/>
              </a:buClr>
              <a:buSzPct val="100000"/>
            </a:pPr>
            <a:r>
              <a:rPr lang="sv-SE" dirty="0"/>
              <a:t>En arbetsplats formad efter dina behov</a:t>
            </a:r>
          </a:p>
          <a:p>
            <a:pPr marL="990600" indent="-228600">
              <a:buClr>
                <a:srgbClr val="707070"/>
              </a:buClr>
              <a:buSzPct val="100000"/>
            </a:pPr>
            <a:r>
              <a:rPr lang="sv-SE" dirty="0"/>
              <a:t>Att vi systematiskt motverkar arbetsskador</a:t>
            </a:r>
          </a:p>
          <a:p>
            <a:pPr algn="ctr"/>
            <a:endParaRPr lang="sv-SE" dirty="0"/>
          </a:p>
        </p:txBody>
      </p:sp>
      <p:sp>
        <p:nvSpPr>
          <p:cNvPr id="10" name="Ellips 9">
            <a:extLst>
              <a:ext uri="{FF2B5EF4-FFF2-40B4-BE49-F238E27FC236}">
                <a16:creationId xmlns:a16="http://schemas.microsoft.com/office/drawing/2014/main" id="{E10DC2BC-7D5C-4FCC-8646-4467254E88E1}"/>
              </a:ext>
            </a:extLst>
          </p:cNvPr>
          <p:cNvSpPr/>
          <p:nvPr/>
        </p:nvSpPr>
        <p:spPr>
          <a:xfrm>
            <a:off x="4771052" y="2534817"/>
            <a:ext cx="143069" cy="1617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Ellips 10">
            <a:extLst>
              <a:ext uri="{FF2B5EF4-FFF2-40B4-BE49-F238E27FC236}">
                <a16:creationId xmlns:a16="http://schemas.microsoft.com/office/drawing/2014/main" id="{217C5FEA-EB1D-4B01-A83A-B7BC63C4D091}"/>
              </a:ext>
            </a:extLst>
          </p:cNvPr>
          <p:cNvSpPr/>
          <p:nvPr/>
        </p:nvSpPr>
        <p:spPr>
          <a:xfrm>
            <a:off x="4789712" y="3267270"/>
            <a:ext cx="143069" cy="1617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a:extLst>
              <a:ext uri="{FF2B5EF4-FFF2-40B4-BE49-F238E27FC236}">
                <a16:creationId xmlns:a16="http://schemas.microsoft.com/office/drawing/2014/main" id="{B5539673-8273-4729-A414-2B5785EA06B2}"/>
              </a:ext>
            </a:extLst>
          </p:cNvPr>
          <p:cNvSpPr/>
          <p:nvPr/>
        </p:nvSpPr>
        <p:spPr>
          <a:xfrm>
            <a:off x="4842586" y="3949960"/>
            <a:ext cx="143069" cy="1617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1546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9EEFBA67-5218-43FE-A898-554096811AD4}"/>
              </a:ext>
            </a:extLst>
          </p:cNvPr>
          <p:cNvSpPr/>
          <p:nvPr/>
        </p:nvSpPr>
        <p:spPr>
          <a:xfrm>
            <a:off x="410549" y="1779039"/>
            <a:ext cx="3726024" cy="266855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t>Diskussionsfrågor</a:t>
            </a:r>
          </a:p>
        </p:txBody>
      </p:sp>
      <p:sp>
        <p:nvSpPr>
          <p:cNvPr id="6" name="Rektangel 5">
            <a:extLst>
              <a:ext uri="{FF2B5EF4-FFF2-40B4-BE49-F238E27FC236}">
                <a16:creationId xmlns:a16="http://schemas.microsoft.com/office/drawing/2014/main" id="{7697B374-07E9-4CF3-BC65-9DE4898FBA2D}"/>
              </a:ext>
            </a:extLst>
          </p:cNvPr>
          <p:cNvSpPr/>
          <p:nvPr/>
        </p:nvSpPr>
        <p:spPr>
          <a:xfrm>
            <a:off x="4136573" y="1070703"/>
            <a:ext cx="3862874" cy="4584441"/>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8000" indent="-508000">
              <a:buClr>
                <a:srgbClr val="707070"/>
              </a:buClr>
              <a:buSzPct val="100000"/>
              <a:buChar char="•"/>
            </a:pPr>
            <a:r>
              <a:rPr lang="sv-SE" dirty="0"/>
              <a:t>Finns det något du kan rapportera idag? </a:t>
            </a:r>
          </a:p>
          <a:p>
            <a:pPr marL="508000" indent="-508000">
              <a:buClr>
                <a:srgbClr val="707070"/>
              </a:buClr>
              <a:buSzPct val="100000"/>
              <a:buChar char="•"/>
            </a:pPr>
            <a:r>
              <a:rPr lang="sv-SE" dirty="0"/>
              <a:t>Vilka utmaningar ser du med att rapportera tillbud och förslag? </a:t>
            </a:r>
          </a:p>
          <a:p>
            <a:pPr marL="508000" indent="-508000">
              <a:buClr>
                <a:srgbClr val="707070"/>
              </a:buClr>
              <a:buSzPct val="100000"/>
              <a:buChar char="•"/>
            </a:pPr>
            <a:r>
              <a:rPr lang="sv-SE" dirty="0"/>
              <a:t>Hur arbetar vi med tillbud och arbetsskador på vår arbetsplats?</a:t>
            </a:r>
          </a:p>
          <a:p>
            <a:pPr algn="ctr"/>
            <a:endParaRPr lang="sv-SE" dirty="0"/>
          </a:p>
        </p:txBody>
      </p:sp>
    </p:spTree>
    <p:extLst>
      <p:ext uri="{BB962C8B-B14F-4D97-AF65-F5344CB8AC3E}">
        <p14:creationId xmlns:p14="http://schemas.microsoft.com/office/powerpoint/2010/main" val="1903094726"/>
      </p:ext>
    </p:extLst>
  </p:cSld>
  <p:clrMapOvr>
    <a:masterClrMapping/>
  </p:clrMapOvr>
</p:sld>
</file>

<file path=ppt/theme/theme1.xml><?xml version="1.0" encoding="utf-8"?>
<a:theme xmlns:a="http://schemas.openxmlformats.org/drawingml/2006/main" name="Hjo_kommunvapen">
  <a:themeElements>
    <a:clrScheme name="Hjo kommun">
      <a:dk1>
        <a:sysClr val="windowText" lastClr="000000"/>
      </a:dk1>
      <a:lt1>
        <a:sysClr val="window" lastClr="FFFFFF"/>
      </a:lt1>
      <a:dk2>
        <a:srgbClr val="000000"/>
      </a:dk2>
      <a:lt2>
        <a:srgbClr val="FFFFFF"/>
      </a:lt2>
      <a:accent1>
        <a:srgbClr val="0064BE"/>
      </a:accent1>
      <a:accent2>
        <a:srgbClr val="D7F7F0"/>
      </a:accent2>
      <a:accent3>
        <a:srgbClr val="CED9C3"/>
      </a:accent3>
      <a:accent4>
        <a:srgbClr val="E6E6DA"/>
      </a:accent4>
      <a:accent5>
        <a:srgbClr val="E6FAFF"/>
      </a:accent5>
      <a:accent6>
        <a:srgbClr val="F79646"/>
      </a:accent6>
      <a:hlink>
        <a:srgbClr val="000000"/>
      </a:hlink>
      <a:folHlink>
        <a:srgbClr val="000000"/>
      </a:folHlink>
    </a:clrScheme>
    <a:fontScheme name="Hjo kommu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_rels/customUI.xml.rels><?xml version="1.0" encoding="UTF-8" standalone="yes"?>
<Relationships xmlns="http://schemas.openxmlformats.org/package/2006/relationships"><Relationship Id="insertpicture" Type="http://schemas.openxmlformats.org/officeDocument/2006/relationships/image" Target="images/insertpicture.ico"/><Relationship Id="Blank" Type="http://schemas.openxmlformats.org/officeDocument/2006/relationships/image" Target="images/Blank.jpg"/><Relationship Id="Pie" Type="http://schemas.openxmlformats.org/officeDocument/2006/relationships/image" Target="images/Pie.ico"/><Relationship Id="Icon" Type="http://schemas.openxmlformats.org/officeDocument/2006/relationships/image" Target="images/Icon.png"/><Relationship Id="Column" Type="http://schemas.openxmlformats.org/officeDocument/2006/relationships/image" Target="images/Column.ico"/><Relationship Id="Line" Type="http://schemas.openxmlformats.org/officeDocument/2006/relationships/image" Target="images/Line.ico"/><Relationship Id="rId" Type="http://schemas.openxmlformats.org/officeDocument/2006/relationships/image" Target="images/Blank0.jpg"/></Relationships>
</file>

<file path=customUI/_rels/customUI14.xml.rels><?xml version="1.0" encoding="UTF-8" standalone="yes"?>
<Relationships xmlns="http://schemas.openxmlformats.org/package/2006/relationships"><Relationship Id="Icon" Type="http://schemas.openxmlformats.org/officeDocument/2006/relationships/image" Target="images/Icon0.png"/></Relationships>
</file>

<file path=customUI/customUI.xml>
</file>

<file path=customUI/customUI14.xml>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Bildspel på skärmen (4:3)</PresentationFormat>
  <Paragraphs>21</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Geneva</vt:lpstr>
      <vt:lpstr>Gill Sans MT</vt:lpstr>
      <vt:lpstr>Hjo_kommunvapen</vt:lpstr>
      <vt:lpstr>Tillbud och arbetsskada</vt:lpstr>
      <vt:lpstr>PowerPoint-presentation</vt:lpstr>
      <vt:lpstr>Arbetsskada: AJ</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2020-10-29T12:44:28Z</dcterms:created>
  <dcterms:modified xsi:type="dcterms:W3CDTF">2022-02-24T06:57:17Z</dcterms:modified>
</cp:coreProperties>
</file>