
<file path=[Content_Types].xml><?xml version="1.0" encoding="utf-8"?>
<Types xmlns="http://schemas.openxmlformats.org/package/2006/content-types">
  <Default Extension="ico" ContentType="image/.ico"/>
  <Default Extension="jpeg" ContentType="image/jpeg"/>
  <Default Extension="jpg" ContentType="image/jpeg"/>
  <Default Extension="png" ContentType="image/.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UI/images/Blank.jpg" ContentType="image/.jpg"/>
  <Override PartName="/customUI/images/Blank0.jpg" ContentType="image/.jp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4d537d08304b405b" Type="http://schemas.microsoft.com/office/2007/relationships/ui/extensibility" Target="customUI/customUI14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a987619bb8a448b1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829" r:id="rId1"/>
  </p:sldMasterIdLst>
  <p:notesMasterIdLst>
    <p:notesMasterId r:id="rId9"/>
  </p:notesMasterIdLst>
  <p:handoutMasterIdLst>
    <p:handoutMasterId r:id="rId10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2477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4956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17433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89912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62392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34869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07346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79824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>
          <p15:clr>
            <a:srgbClr val="A4A3A4"/>
          </p15:clr>
        </p15:guide>
        <p15:guide id="2" pos="5136">
          <p15:clr>
            <a:srgbClr val="A4A3A4"/>
          </p15:clr>
        </p15:guide>
        <p15:guide id="3" pos="6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774" autoAdjust="0"/>
  </p:normalViewPr>
  <p:slideViewPr>
    <p:cSldViewPr snapToGrid="0">
      <p:cViewPr varScale="1">
        <p:scale>
          <a:sx n="125" d="100"/>
          <a:sy n="125" d="100"/>
        </p:scale>
        <p:origin x="1478" y="77"/>
      </p:cViewPr>
      <p:guideLst>
        <p:guide orient="horz" pos="3336"/>
        <p:guide pos="5136"/>
        <p:guide pos="6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9C7D5-C342-4E74-A36D-2B93FBD4D0B4}" type="datetimeFigureOut">
              <a:rPr lang="en-GB" smtClean="0"/>
              <a:pPr/>
              <a:t>16/01/2024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86AA-EB73-4583-97D9-879C6FDBB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9763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3B48B-71E7-4CA1-8D88-0CCC8CD955CF}" type="datetimeFigureOut">
              <a:rPr lang="en-GB" smtClean="0"/>
              <a:pPr/>
              <a:t>16/01/2024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2E19B-3B3B-425F-BA02-7BD49670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60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72477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4956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17433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289912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862392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434869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007346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579824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1550" y="1006475"/>
            <a:ext cx="718185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5433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629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1026634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53596291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075" y="510639"/>
            <a:ext cx="7172325" cy="641886"/>
          </a:xfrm>
        </p:spPr>
        <p:txBody>
          <a:bodyPr anchor="t" anchorCtr="0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81074" y="1278463"/>
            <a:ext cx="3490939" cy="4017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2036" y="1277668"/>
            <a:ext cx="3511364" cy="897208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20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9" indent="0">
              <a:buNone/>
              <a:defRPr sz="1600" b="1"/>
            </a:lvl4pPr>
            <a:lvl5pPr marL="1828478" indent="0">
              <a:buNone/>
              <a:defRPr sz="1600" b="1"/>
            </a:lvl5pPr>
            <a:lvl6pPr marL="2285598" indent="0">
              <a:buNone/>
              <a:defRPr sz="1600" b="1"/>
            </a:lvl6pPr>
            <a:lvl7pPr marL="2742717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6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3508374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0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2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9700"/>
          </a:xfrm>
        </p:spPr>
        <p:txBody>
          <a:bodyPr/>
          <a:lstStyle>
            <a:lvl1pPr marL="0" indent="0" algn="ctr">
              <a:buNone/>
              <a:defRPr/>
            </a:lvl1pPr>
            <a:lvl2pPr marL="456878" indent="0" algn="ctr">
              <a:buNone/>
              <a:defRPr/>
            </a:lvl2pPr>
            <a:lvl3pPr marL="913756" indent="0" algn="ctr">
              <a:buNone/>
              <a:defRPr/>
            </a:lvl3pPr>
            <a:lvl4pPr marL="1370635" indent="0" algn="ctr">
              <a:buNone/>
              <a:defRPr/>
            </a:lvl4pPr>
            <a:lvl5pPr marL="1827512" indent="0" algn="ctr">
              <a:buNone/>
              <a:defRPr/>
            </a:lvl5pPr>
            <a:lvl6pPr marL="2284391" indent="0" algn="ctr">
              <a:buNone/>
              <a:defRPr/>
            </a:lvl6pPr>
            <a:lvl7pPr marL="2741268" indent="0" algn="ctr">
              <a:buNone/>
              <a:defRPr/>
            </a:lvl7pPr>
            <a:lvl8pPr marL="3198146" indent="0" algn="ctr">
              <a:buNone/>
              <a:defRPr/>
            </a:lvl8pPr>
            <a:lvl9pPr marL="3655024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82939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4556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50" y="3321050"/>
            <a:ext cx="7181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1550" y="1811338"/>
            <a:ext cx="71818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94348328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81074" y="1600201"/>
            <a:ext cx="3514725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505200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4095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074" y="1535113"/>
            <a:ext cx="35163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71550" y="2174875"/>
            <a:ext cx="3525838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08375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391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5090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47470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075" y="273050"/>
            <a:ext cx="24844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4578350" cy="5022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81075" y="1435101"/>
            <a:ext cx="2484438" cy="3860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326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9913" y="39243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20863" y="612775"/>
            <a:ext cx="5486400" cy="3235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9913" y="44910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4543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81075" y="274638"/>
            <a:ext cx="71723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074" y="1600200"/>
            <a:ext cx="7172325" cy="369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138000"/>
            <a:ext cx="9144001" cy="47311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5662207"/>
            <a:ext cx="1180734" cy="47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2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28" r:id="rId13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HLR och första hjälpen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APT-material</a:t>
            </a:r>
          </a:p>
        </p:txBody>
      </p:sp>
    </p:spTree>
    <p:extLst>
      <p:ext uri="{BB962C8B-B14F-4D97-AF65-F5344CB8AC3E}">
        <p14:creationId xmlns:p14="http://schemas.microsoft.com/office/powerpoint/2010/main" val="239702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B15934-F330-476A-AB45-8407BCD9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HLR och första hjälpen - rutinen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83458C-ED88-4CC3-B74A-CBB291C36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Rutinen gäller alla verksamheter och all personal</a:t>
            </a:r>
          </a:p>
          <a:p>
            <a:r>
              <a:rPr lang="sv-SE" dirty="0"/>
              <a:t>Rutinen fastställer att varje medarbetare ska ha genomgått utbildning i HLR och första hjälpen vartannat år</a:t>
            </a:r>
          </a:p>
          <a:p>
            <a:r>
              <a:rPr lang="sv-SE" dirty="0"/>
              <a:t>Respektive chef tillser att inventera det aktuella utbildningsbehovet på sin enhet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42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7B300-6417-41F8-889B-2C4D6741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Riksinventering - rutinen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89BD27-23FD-4BBA-8B0F-3DD825AFB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Varje enskild arbetsplats (enhet och verksamhet) ska ha en upprättad och uppdaterad riskanalys som beskriver lokala risker i arbetet.</a:t>
            </a:r>
          </a:p>
          <a:p>
            <a:r>
              <a:rPr lang="sv-SE" dirty="0"/>
              <a:t>All personal ska beredas möjlighet att ta del av vilka risker arbetet medför.</a:t>
            </a:r>
          </a:p>
          <a:p>
            <a:r>
              <a:rPr lang="sv-SE" dirty="0"/>
              <a:t>Särskilda risker som ger ett utökat utbildningsbehov ska rapporteras av chef till personalenheten.</a:t>
            </a:r>
          </a:p>
        </p:txBody>
      </p:sp>
    </p:spTree>
    <p:extLst>
      <p:ext uri="{BB962C8B-B14F-4D97-AF65-F5344CB8AC3E}">
        <p14:creationId xmlns:p14="http://schemas.microsoft.com/office/powerpoint/2010/main" val="114706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145D1D-7A7A-421E-9C9A-42803EC0F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Vid olycka - rutinen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A9C1AA-3AA9-4A4B-BCEE-E2F641F6A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Allvarliga olyckor ska rapporteras centralt i kommunen – se larmrutin/larmlista. </a:t>
            </a:r>
          </a:p>
          <a:p>
            <a:r>
              <a:rPr lang="sv-SE" dirty="0"/>
              <a:t>Kommunikation och krisstöd är exempel på stöd som finns för drabbad personal och chef.</a:t>
            </a:r>
          </a:p>
        </p:txBody>
      </p:sp>
    </p:spTree>
    <p:extLst>
      <p:ext uri="{BB962C8B-B14F-4D97-AF65-F5344CB8AC3E}">
        <p14:creationId xmlns:p14="http://schemas.microsoft.com/office/powerpoint/2010/main" val="133436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5E8CC2-B263-4462-A765-E874214B9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Utbildningen – HLR och första hjälpen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62358B-33CE-41EA-8B7B-21CC1025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Syftar till att utbildad personal ska kunna åtgärda hjärtstopp</a:t>
            </a:r>
          </a:p>
          <a:p>
            <a:pPr marL="0" indent="0">
              <a:buNone/>
            </a:pPr>
            <a:r>
              <a:rPr lang="sv-SE" dirty="0"/>
              <a:t>Omhänderta enklare skador och blödningar i väntan på sjukvård</a:t>
            </a:r>
          </a:p>
          <a:p>
            <a:pPr marL="0" indent="0">
              <a:buNone/>
            </a:pPr>
            <a:r>
              <a:rPr lang="sv-SE" dirty="0"/>
              <a:t>Öka kommunpersonalens förmåga till själv- och kamrathjälp</a:t>
            </a:r>
          </a:p>
        </p:txBody>
      </p:sp>
    </p:spTree>
    <p:extLst>
      <p:ext uri="{BB962C8B-B14F-4D97-AF65-F5344CB8AC3E}">
        <p14:creationId xmlns:p14="http://schemas.microsoft.com/office/powerpoint/2010/main" val="46845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B090A3-7D28-4087-BC08-0EEBA8A9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Utbildningen – 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D05243-3E08-46D2-9667-78EBF7F1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Utbildning i Hjärt- och lungräddning</a:t>
            </a:r>
          </a:p>
          <a:p>
            <a:pPr lvl="1"/>
            <a:r>
              <a:rPr lang="sv-SE" dirty="0"/>
              <a:t>Kompressioner och inblåsningar - övning på docka</a:t>
            </a:r>
          </a:p>
          <a:p>
            <a:pPr lvl="1"/>
            <a:r>
              <a:rPr lang="sv-SE" dirty="0"/>
              <a:t>Hjärtstartare - övning på docka</a:t>
            </a:r>
          </a:p>
          <a:p>
            <a:pPr lvl="1"/>
            <a:r>
              <a:rPr lang="sv-SE" dirty="0"/>
              <a:t>Introduktionsfilm om HLR</a:t>
            </a:r>
          </a:p>
          <a:p>
            <a:r>
              <a:rPr lang="sv-SE" dirty="0"/>
              <a:t>Utbildning i första hjälpen</a:t>
            </a:r>
          </a:p>
          <a:p>
            <a:pPr lvl="1"/>
            <a:r>
              <a:rPr lang="sv-SE" dirty="0"/>
              <a:t>Stoppa blödningar</a:t>
            </a:r>
          </a:p>
          <a:p>
            <a:pPr lvl="1"/>
            <a:r>
              <a:rPr lang="sv-SE" dirty="0"/>
              <a:t>Kyla brännskador</a:t>
            </a:r>
          </a:p>
          <a:p>
            <a:pPr lvl="1"/>
            <a:r>
              <a:rPr lang="sv-SE" dirty="0"/>
              <a:t>Bandagerande, skyddande och stödjande förbandsläggning</a:t>
            </a:r>
          </a:p>
          <a:p>
            <a:pPr lvl="1"/>
            <a:r>
              <a:rPr lang="sv-SE" dirty="0"/>
              <a:t>Stabilisering av medvetslös</a:t>
            </a:r>
          </a:p>
          <a:p>
            <a:pPr lvl="1"/>
            <a:r>
              <a:rPr lang="sv-SE" dirty="0"/>
              <a:t>Verksamhetsspecifika åtgärder; </a:t>
            </a:r>
            <a:r>
              <a:rPr lang="sv-SE" dirty="0" err="1"/>
              <a:t>ögondusch</a:t>
            </a:r>
            <a:r>
              <a:rPr lang="sv-SE" dirty="0"/>
              <a:t>, kemdusch mm.</a:t>
            </a:r>
          </a:p>
          <a:p>
            <a:pPr lvl="1"/>
            <a:r>
              <a:rPr lang="sv-SE" dirty="0"/>
              <a:t>Med mera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081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2953FB-0EA7-3096-FF7E-08F210C5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Första hjälpen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D7490E-C1C9-0E9A-1AD4-8FD076B66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Utbildningstillfällen planeras under våren.</a:t>
            </a:r>
          </a:p>
          <a:p>
            <a:r>
              <a:rPr lang="sv-SE" dirty="0"/>
              <a:t>Utbildning genomförs av utbildad personal inom Hjo kommun.</a:t>
            </a:r>
          </a:p>
          <a:p>
            <a:r>
              <a:rPr lang="sv-SE" dirty="0"/>
              <a:t>Utbildningstillfällen på APT.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0172158"/>
      </p:ext>
    </p:extLst>
  </p:cSld>
  <p:clrMapOvr>
    <a:masterClrMapping/>
  </p:clrMapOvr>
</p:sld>
</file>

<file path=ppt/theme/theme1.xml><?xml version="1.0" encoding="utf-8"?>
<a:theme xmlns:a="http://schemas.openxmlformats.org/drawingml/2006/main" name="Hjo_kommunvapen">
  <a:themeElements>
    <a:clrScheme name="Hjo kommu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4BE"/>
      </a:accent1>
      <a:accent2>
        <a:srgbClr val="D7F7F0"/>
      </a:accent2>
      <a:accent3>
        <a:srgbClr val="CED9C3"/>
      </a:accent3>
      <a:accent4>
        <a:srgbClr val="E6E6DA"/>
      </a:accent4>
      <a:accent5>
        <a:srgbClr val="E6FAFF"/>
      </a:accent5>
      <a:accent6>
        <a:srgbClr val="F79646"/>
      </a:accent6>
      <a:hlink>
        <a:srgbClr val="000000"/>
      </a:hlink>
      <a:folHlink>
        <a:srgbClr val="000000"/>
      </a:folHlink>
    </a:clrScheme>
    <a:fontScheme name="Hjo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insertpicture" Type="http://schemas.openxmlformats.org/officeDocument/2006/relationships/image" Target="images/insertpicture.ico"/><Relationship Id="Blank" Type="http://schemas.openxmlformats.org/officeDocument/2006/relationships/image" Target="images/Blank.jpg"/><Relationship Id="Pie" Type="http://schemas.openxmlformats.org/officeDocument/2006/relationships/image" Target="images/Pie.ico"/><Relationship Id="Icon" Type="http://schemas.openxmlformats.org/officeDocument/2006/relationships/image" Target="images/Icon.png"/><Relationship Id="Column" Type="http://schemas.openxmlformats.org/officeDocument/2006/relationships/image" Target="images/Column.ico"/><Relationship Id="Line" Type="http://schemas.openxmlformats.org/officeDocument/2006/relationships/image" Target="images/Line.ico"/><Relationship Id="rId" Type="http://schemas.openxmlformats.org/officeDocument/2006/relationships/image" Target="images/Blank0.jpg"/></Relationships>
</file>

<file path=customUI/_rels/customUI14.xml.rels><?xml version="1.0" encoding="UTF-8" standalone="yes"?>
<Relationships xmlns="http://schemas.openxmlformats.org/package/2006/relationships"><Relationship Id="Icon" Type="http://schemas.openxmlformats.org/officeDocument/2006/relationships/image" Target="images/Icon0.png"/></Relationships>
</file>

<file path=customUI/customUI.xml>
</file>

<file path=customUI/customUI14.xml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231</Words>
  <Application>Microsoft Office PowerPoint</Application>
  <PresentationFormat>Bildspel på skärmen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Hjo_kommunvapen</vt:lpstr>
      <vt:lpstr>HLR och första hjälpen</vt:lpstr>
      <vt:lpstr>HLR och första hjälpen - rutinen</vt:lpstr>
      <vt:lpstr>Riksinventering - rutinen</vt:lpstr>
      <vt:lpstr>Vid olycka - rutinen</vt:lpstr>
      <vt:lpstr>Utbildningen – HLR och första hjälpen</vt:lpstr>
      <vt:lpstr>Utbildningen – innehåll</vt:lpstr>
      <vt:lpstr>Första hjälpen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2022-01-03T10:23:28Z</dcterms:created>
  <dcterms:modified xsi:type="dcterms:W3CDTF">2024-01-16T08:32:44Z</dcterms:modified>
</cp:coreProperties>
</file>